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90" r:id="rId20"/>
    <p:sldId id="271" r:id="rId21"/>
    <p:sldId id="269" r:id="rId22"/>
    <p:sldId id="270" r:id="rId23"/>
    <p:sldId id="272" r:id="rId24"/>
    <p:sldId id="273" r:id="rId25"/>
    <p:sldId id="274" r:id="rId26"/>
    <p:sldId id="275" r:id="rId27"/>
    <p:sldId id="276" r:id="rId28"/>
    <p:sldId id="277" r:id="rId29"/>
    <p:sldId id="278" r:id="rId30"/>
    <p:sldId id="279" r:id="rId31"/>
    <p:sldId id="280" r:id="rId32"/>
    <p:sldId id="281" r:id="rId33"/>
    <p:sldId id="282" r:id="rId34"/>
    <p:sldId id="288" r:id="rId35"/>
    <p:sldId id="287" r:id="rId36"/>
    <p:sldId id="291" r:id="rId37"/>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158" y="132"/>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AD5ED383-B300-453F-ADF1-04F87EE29914}" type="datetimeFigureOut">
              <a:rPr lang="en-US"/>
              <a:pPr>
                <a:defRPr/>
              </a:pPr>
              <a:t>5/2/2016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93CBC4E-AA68-4D63-9138-912D1E47298A}" type="slidenum">
              <a:rPr lang="en-US" altLang="en-US"/>
              <a:pPr/>
              <a:t>‹#›</a:t>
            </a:fld>
            <a:endParaRPr lang="en-US" altLang="en-US"/>
          </a:p>
        </p:txBody>
      </p:sp>
    </p:spTree>
    <p:extLst>
      <p:ext uri="{BB962C8B-B14F-4D97-AF65-F5344CB8AC3E}">
        <p14:creationId xmlns:p14="http://schemas.microsoft.com/office/powerpoint/2010/main" val="308608770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5C9874E-834B-477E-81E7-2F1E646E7FE2}" type="slidenum">
              <a:rPr lang="en-US" altLang="en-US"/>
              <a:pPr eaLnBrk="1" hangingPunct="1"/>
              <a:t>1</a:t>
            </a:fld>
            <a:endParaRPr lang="en-US" altLang="en-US"/>
          </a:p>
        </p:txBody>
      </p:sp>
    </p:spTree>
    <p:extLst>
      <p:ext uri="{BB962C8B-B14F-4D97-AF65-F5344CB8AC3E}">
        <p14:creationId xmlns:p14="http://schemas.microsoft.com/office/powerpoint/2010/main" val="327085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8DE6539-D1E2-4825-8084-6A0EE38A3533}" type="slidenum">
              <a:rPr lang="en-US" altLang="en-US"/>
              <a:pPr eaLnBrk="1" hangingPunct="1"/>
              <a:t>10</a:t>
            </a:fld>
            <a:endParaRPr lang="en-US" altLang="en-US"/>
          </a:p>
        </p:txBody>
      </p:sp>
    </p:spTree>
    <p:extLst>
      <p:ext uri="{BB962C8B-B14F-4D97-AF65-F5344CB8AC3E}">
        <p14:creationId xmlns:p14="http://schemas.microsoft.com/office/powerpoint/2010/main" val="2924923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07CCA14-E9C5-41B2-A7F6-FB5D5640BD0D}" type="slidenum">
              <a:rPr lang="en-US" altLang="en-US"/>
              <a:pPr eaLnBrk="1" hangingPunct="1"/>
              <a:t>11</a:t>
            </a:fld>
            <a:endParaRPr lang="en-US" altLang="en-US"/>
          </a:p>
        </p:txBody>
      </p:sp>
    </p:spTree>
    <p:extLst>
      <p:ext uri="{BB962C8B-B14F-4D97-AF65-F5344CB8AC3E}">
        <p14:creationId xmlns:p14="http://schemas.microsoft.com/office/powerpoint/2010/main" val="173142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9A46C6AB-78B8-4EC1-9539-5B9D8DADC8BA}" type="slidenum">
              <a:rPr lang="en-US" altLang="en-US"/>
              <a:pPr eaLnBrk="1" hangingPunct="1"/>
              <a:t>12</a:t>
            </a:fld>
            <a:endParaRPr lang="en-US" altLang="en-US"/>
          </a:p>
        </p:txBody>
      </p:sp>
    </p:spTree>
    <p:extLst>
      <p:ext uri="{BB962C8B-B14F-4D97-AF65-F5344CB8AC3E}">
        <p14:creationId xmlns:p14="http://schemas.microsoft.com/office/powerpoint/2010/main" val="1070489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CC4F952-B16A-4085-8193-66B64CBFB5A2}" type="slidenum">
              <a:rPr lang="en-US" altLang="en-US"/>
              <a:pPr eaLnBrk="1" hangingPunct="1"/>
              <a:t>13</a:t>
            </a:fld>
            <a:endParaRPr lang="en-US" altLang="en-US"/>
          </a:p>
        </p:txBody>
      </p:sp>
    </p:spTree>
    <p:extLst>
      <p:ext uri="{BB962C8B-B14F-4D97-AF65-F5344CB8AC3E}">
        <p14:creationId xmlns:p14="http://schemas.microsoft.com/office/powerpoint/2010/main" val="2347995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5A2C75A-C60D-4C6A-B262-1205307D53F8}" type="slidenum">
              <a:rPr lang="en-US" altLang="en-US"/>
              <a:pPr eaLnBrk="1" hangingPunct="1"/>
              <a:t>14</a:t>
            </a:fld>
            <a:endParaRPr lang="en-US" altLang="en-US"/>
          </a:p>
        </p:txBody>
      </p:sp>
    </p:spTree>
    <p:extLst>
      <p:ext uri="{BB962C8B-B14F-4D97-AF65-F5344CB8AC3E}">
        <p14:creationId xmlns:p14="http://schemas.microsoft.com/office/powerpoint/2010/main" val="2002586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0CCE7CC-3F00-4CE5-BEF0-8DB022439B4A}" type="slidenum">
              <a:rPr lang="en-US" altLang="en-US"/>
              <a:pPr eaLnBrk="1" hangingPunct="1"/>
              <a:t>15</a:t>
            </a:fld>
            <a:endParaRPr lang="en-US" altLang="en-US"/>
          </a:p>
        </p:txBody>
      </p:sp>
    </p:spTree>
    <p:extLst>
      <p:ext uri="{BB962C8B-B14F-4D97-AF65-F5344CB8AC3E}">
        <p14:creationId xmlns:p14="http://schemas.microsoft.com/office/powerpoint/2010/main" val="325594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6A094DD-2DFE-4BCB-BB21-BA8DD6B76ED5}" type="slidenum">
              <a:rPr lang="en-US" altLang="en-US"/>
              <a:pPr eaLnBrk="1" hangingPunct="1"/>
              <a:t>16</a:t>
            </a:fld>
            <a:endParaRPr lang="en-US" altLang="en-US"/>
          </a:p>
        </p:txBody>
      </p:sp>
    </p:spTree>
    <p:extLst>
      <p:ext uri="{BB962C8B-B14F-4D97-AF65-F5344CB8AC3E}">
        <p14:creationId xmlns:p14="http://schemas.microsoft.com/office/powerpoint/2010/main" val="2059975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C83CE33C-28F9-48EC-BB41-7626ED238D76}" type="slidenum">
              <a:rPr lang="en-US" altLang="en-US"/>
              <a:pPr eaLnBrk="1" hangingPunct="1"/>
              <a:t>17</a:t>
            </a:fld>
            <a:endParaRPr lang="en-US" altLang="en-US"/>
          </a:p>
        </p:txBody>
      </p:sp>
    </p:spTree>
    <p:extLst>
      <p:ext uri="{BB962C8B-B14F-4D97-AF65-F5344CB8AC3E}">
        <p14:creationId xmlns:p14="http://schemas.microsoft.com/office/powerpoint/2010/main" val="806785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80B63D4E-A712-4DE2-915A-3F80E47260D6}" type="slidenum">
              <a:rPr lang="en-US" altLang="en-US"/>
              <a:pPr eaLnBrk="1" hangingPunct="1"/>
              <a:t>18</a:t>
            </a:fld>
            <a:endParaRPr lang="en-US" altLang="en-US"/>
          </a:p>
        </p:txBody>
      </p:sp>
    </p:spTree>
    <p:extLst>
      <p:ext uri="{BB962C8B-B14F-4D97-AF65-F5344CB8AC3E}">
        <p14:creationId xmlns:p14="http://schemas.microsoft.com/office/powerpoint/2010/main" val="1581292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D658B51-0FA5-41DD-BD23-E220EE640D8D}" type="slidenum">
              <a:rPr lang="en-US" altLang="en-US"/>
              <a:pPr eaLnBrk="1" hangingPunct="1"/>
              <a:t>19</a:t>
            </a:fld>
            <a:endParaRPr lang="en-US" altLang="en-US"/>
          </a:p>
        </p:txBody>
      </p:sp>
    </p:spTree>
    <p:extLst>
      <p:ext uri="{BB962C8B-B14F-4D97-AF65-F5344CB8AC3E}">
        <p14:creationId xmlns:p14="http://schemas.microsoft.com/office/powerpoint/2010/main" val="388035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7DEFB77-954D-403B-BFDB-53ED9B5889C0}" type="slidenum">
              <a:rPr lang="en-US" altLang="en-US"/>
              <a:pPr eaLnBrk="1" hangingPunct="1"/>
              <a:t>2</a:t>
            </a:fld>
            <a:endParaRPr lang="en-US" altLang="en-US"/>
          </a:p>
        </p:txBody>
      </p:sp>
    </p:spTree>
    <p:extLst>
      <p:ext uri="{BB962C8B-B14F-4D97-AF65-F5344CB8AC3E}">
        <p14:creationId xmlns:p14="http://schemas.microsoft.com/office/powerpoint/2010/main" val="3193248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A803797-BA90-45EA-818A-973563494F62}" type="slidenum">
              <a:rPr lang="en-US" altLang="en-US"/>
              <a:pPr eaLnBrk="1" hangingPunct="1"/>
              <a:t>20</a:t>
            </a:fld>
            <a:endParaRPr lang="en-US" altLang="en-US"/>
          </a:p>
        </p:txBody>
      </p:sp>
    </p:spTree>
    <p:extLst>
      <p:ext uri="{BB962C8B-B14F-4D97-AF65-F5344CB8AC3E}">
        <p14:creationId xmlns:p14="http://schemas.microsoft.com/office/powerpoint/2010/main" val="4023862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3D6E75C-961E-4A09-87F9-EDDD48B10A37}" type="slidenum">
              <a:rPr lang="en-US" altLang="en-US"/>
              <a:pPr eaLnBrk="1" hangingPunct="1"/>
              <a:t>21</a:t>
            </a:fld>
            <a:endParaRPr lang="en-US" altLang="en-US"/>
          </a:p>
        </p:txBody>
      </p:sp>
    </p:spTree>
    <p:extLst>
      <p:ext uri="{BB962C8B-B14F-4D97-AF65-F5344CB8AC3E}">
        <p14:creationId xmlns:p14="http://schemas.microsoft.com/office/powerpoint/2010/main" val="4020018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8B5533C-1D33-4F6E-921D-BD26A5904050}" type="slidenum">
              <a:rPr lang="en-US" altLang="en-US"/>
              <a:pPr eaLnBrk="1" hangingPunct="1"/>
              <a:t>22</a:t>
            </a:fld>
            <a:endParaRPr lang="en-US" altLang="en-US"/>
          </a:p>
        </p:txBody>
      </p:sp>
    </p:spTree>
    <p:extLst>
      <p:ext uri="{BB962C8B-B14F-4D97-AF65-F5344CB8AC3E}">
        <p14:creationId xmlns:p14="http://schemas.microsoft.com/office/powerpoint/2010/main" val="841060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F362543-99E7-4A2D-85D5-284D30DCE82C}" type="slidenum">
              <a:rPr lang="en-US" altLang="en-US"/>
              <a:pPr eaLnBrk="1" hangingPunct="1"/>
              <a:t>23</a:t>
            </a:fld>
            <a:endParaRPr lang="en-US" altLang="en-US"/>
          </a:p>
        </p:txBody>
      </p:sp>
    </p:spTree>
    <p:extLst>
      <p:ext uri="{BB962C8B-B14F-4D97-AF65-F5344CB8AC3E}">
        <p14:creationId xmlns:p14="http://schemas.microsoft.com/office/powerpoint/2010/main" val="494186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905C082-86B4-4DCF-B293-DAAF00CDBB51}" type="slidenum">
              <a:rPr lang="en-US" altLang="en-US"/>
              <a:pPr eaLnBrk="1" hangingPunct="1"/>
              <a:t>24</a:t>
            </a:fld>
            <a:endParaRPr lang="en-US" altLang="en-US"/>
          </a:p>
        </p:txBody>
      </p:sp>
    </p:spTree>
    <p:extLst>
      <p:ext uri="{BB962C8B-B14F-4D97-AF65-F5344CB8AC3E}">
        <p14:creationId xmlns:p14="http://schemas.microsoft.com/office/powerpoint/2010/main" val="2690874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AFF20E5-70C3-4F6F-9B45-5C9F45C7CCC4}" type="slidenum">
              <a:rPr lang="en-US" altLang="en-US"/>
              <a:pPr eaLnBrk="1" hangingPunct="1"/>
              <a:t>25</a:t>
            </a:fld>
            <a:endParaRPr lang="en-US" altLang="en-US"/>
          </a:p>
        </p:txBody>
      </p:sp>
    </p:spTree>
    <p:extLst>
      <p:ext uri="{BB962C8B-B14F-4D97-AF65-F5344CB8AC3E}">
        <p14:creationId xmlns:p14="http://schemas.microsoft.com/office/powerpoint/2010/main" val="3432526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565572F9-08DE-44ED-A6AA-134E473161AD}" type="slidenum">
              <a:rPr lang="en-US" altLang="en-US"/>
              <a:pPr eaLnBrk="1" hangingPunct="1"/>
              <a:t>26</a:t>
            </a:fld>
            <a:endParaRPr lang="en-US" altLang="en-US"/>
          </a:p>
        </p:txBody>
      </p:sp>
    </p:spTree>
    <p:extLst>
      <p:ext uri="{BB962C8B-B14F-4D97-AF65-F5344CB8AC3E}">
        <p14:creationId xmlns:p14="http://schemas.microsoft.com/office/powerpoint/2010/main" val="130917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1A5C1B4-49EF-47D8-86BE-D54AB1A31986}" type="slidenum">
              <a:rPr lang="en-US" altLang="en-US"/>
              <a:pPr eaLnBrk="1" hangingPunct="1"/>
              <a:t>27</a:t>
            </a:fld>
            <a:endParaRPr lang="en-US" altLang="en-US"/>
          </a:p>
        </p:txBody>
      </p:sp>
    </p:spTree>
    <p:extLst>
      <p:ext uri="{BB962C8B-B14F-4D97-AF65-F5344CB8AC3E}">
        <p14:creationId xmlns:p14="http://schemas.microsoft.com/office/powerpoint/2010/main" val="1464236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75B77B5-805A-455C-AB48-82ED998BCA40}" type="slidenum">
              <a:rPr lang="en-US" altLang="en-US"/>
              <a:pPr eaLnBrk="1" hangingPunct="1"/>
              <a:t>28</a:t>
            </a:fld>
            <a:endParaRPr lang="en-US" altLang="en-US"/>
          </a:p>
        </p:txBody>
      </p:sp>
    </p:spTree>
    <p:extLst>
      <p:ext uri="{BB962C8B-B14F-4D97-AF65-F5344CB8AC3E}">
        <p14:creationId xmlns:p14="http://schemas.microsoft.com/office/powerpoint/2010/main" val="1336584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0B42594-7908-4702-AE12-3C9FE880A8B6}" type="slidenum">
              <a:rPr lang="en-US" altLang="en-US"/>
              <a:pPr eaLnBrk="1" hangingPunct="1"/>
              <a:t>29</a:t>
            </a:fld>
            <a:endParaRPr lang="en-US" altLang="en-US"/>
          </a:p>
        </p:txBody>
      </p:sp>
    </p:spTree>
    <p:extLst>
      <p:ext uri="{BB962C8B-B14F-4D97-AF65-F5344CB8AC3E}">
        <p14:creationId xmlns:p14="http://schemas.microsoft.com/office/powerpoint/2010/main" val="37111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96AF9DA-0072-4A59-9479-43EE0F8ACD21}" type="slidenum">
              <a:rPr lang="en-US" altLang="en-US"/>
              <a:pPr eaLnBrk="1" hangingPunct="1"/>
              <a:t>3</a:t>
            </a:fld>
            <a:endParaRPr lang="en-US" altLang="en-US"/>
          </a:p>
        </p:txBody>
      </p:sp>
    </p:spTree>
    <p:extLst>
      <p:ext uri="{BB962C8B-B14F-4D97-AF65-F5344CB8AC3E}">
        <p14:creationId xmlns:p14="http://schemas.microsoft.com/office/powerpoint/2010/main" val="2026960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35B666C-4ECC-41FC-8EE5-2249A8E251A6}" type="slidenum">
              <a:rPr lang="en-US" altLang="en-US"/>
              <a:pPr eaLnBrk="1" hangingPunct="1"/>
              <a:t>30</a:t>
            </a:fld>
            <a:endParaRPr lang="en-US" altLang="en-US"/>
          </a:p>
        </p:txBody>
      </p:sp>
    </p:spTree>
    <p:extLst>
      <p:ext uri="{BB962C8B-B14F-4D97-AF65-F5344CB8AC3E}">
        <p14:creationId xmlns:p14="http://schemas.microsoft.com/office/powerpoint/2010/main" val="6560986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E7A3E48-556E-479E-A42A-78DDE390EC17}" type="slidenum">
              <a:rPr lang="en-US" altLang="en-US"/>
              <a:pPr eaLnBrk="1" hangingPunct="1"/>
              <a:t>31</a:t>
            </a:fld>
            <a:endParaRPr lang="en-US" altLang="en-US"/>
          </a:p>
        </p:txBody>
      </p:sp>
    </p:spTree>
    <p:extLst>
      <p:ext uri="{BB962C8B-B14F-4D97-AF65-F5344CB8AC3E}">
        <p14:creationId xmlns:p14="http://schemas.microsoft.com/office/powerpoint/2010/main" val="1834103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F58BAA0-C1D6-4404-91E6-A925B8E5CB4A}" type="slidenum">
              <a:rPr lang="en-US" altLang="en-US"/>
              <a:pPr eaLnBrk="1" hangingPunct="1"/>
              <a:t>32</a:t>
            </a:fld>
            <a:endParaRPr lang="en-US" altLang="en-US"/>
          </a:p>
        </p:txBody>
      </p:sp>
    </p:spTree>
    <p:extLst>
      <p:ext uri="{BB962C8B-B14F-4D97-AF65-F5344CB8AC3E}">
        <p14:creationId xmlns:p14="http://schemas.microsoft.com/office/powerpoint/2010/main" val="2154122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CD02779A-FB75-411F-ABB1-F97969A25B74}" type="slidenum">
              <a:rPr lang="en-US" altLang="en-US"/>
              <a:pPr eaLnBrk="1" hangingPunct="1"/>
              <a:t>33</a:t>
            </a:fld>
            <a:endParaRPr lang="en-US" altLang="en-US"/>
          </a:p>
        </p:txBody>
      </p:sp>
    </p:spTree>
    <p:extLst>
      <p:ext uri="{BB962C8B-B14F-4D97-AF65-F5344CB8AC3E}">
        <p14:creationId xmlns:p14="http://schemas.microsoft.com/office/powerpoint/2010/main" val="2061006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E636F78-86F2-4FA5-85B7-1DA881FC6D56}" type="slidenum">
              <a:rPr lang="en-US" altLang="en-US"/>
              <a:pPr eaLnBrk="1" hangingPunct="1"/>
              <a:t>34</a:t>
            </a:fld>
            <a:endParaRPr lang="en-US" altLang="en-US"/>
          </a:p>
        </p:txBody>
      </p:sp>
    </p:spTree>
    <p:extLst>
      <p:ext uri="{BB962C8B-B14F-4D97-AF65-F5344CB8AC3E}">
        <p14:creationId xmlns:p14="http://schemas.microsoft.com/office/powerpoint/2010/main" val="787915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3965826-904A-4C3F-AF01-AD6256ECFF55}" type="slidenum">
              <a:rPr lang="en-US" altLang="en-US"/>
              <a:pPr eaLnBrk="1" hangingPunct="1"/>
              <a:t>35</a:t>
            </a:fld>
            <a:endParaRPr lang="en-US" altLang="en-US"/>
          </a:p>
        </p:txBody>
      </p:sp>
    </p:spTree>
    <p:extLst>
      <p:ext uri="{BB962C8B-B14F-4D97-AF65-F5344CB8AC3E}">
        <p14:creationId xmlns:p14="http://schemas.microsoft.com/office/powerpoint/2010/main" val="24781695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CC3B9E1-ED2E-4B40-BB20-4B47C9F46DC3}" type="slidenum">
              <a:rPr lang="en-US" altLang="en-US"/>
              <a:pPr eaLnBrk="1" hangingPunct="1"/>
              <a:t>36</a:t>
            </a:fld>
            <a:endParaRPr lang="en-US" altLang="en-US"/>
          </a:p>
        </p:txBody>
      </p:sp>
    </p:spTree>
    <p:extLst>
      <p:ext uri="{BB962C8B-B14F-4D97-AF65-F5344CB8AC3E}">
        <p14:creationId xmlns:p14="http://schemas.microsoft.com/office/powerpoint/2010/main" val="443336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5C84267-DC44-493C-9D05-7BD71C553C88}" type="slidenum">
              <a:rPr lang="en-US" altLang="en-US"/>
              <a:pPr eaLnBrk="1" hangingPunct="1"/>
              <a:t>4</a:t>
            </a:fld>
            <a:endParaRPr lang="en-US" altLang="en-US"/>
          </a:p>
        </p:txBody>
      </p:sp>
    </p:spTree>
    <p:extLst>
      <p:ext uri="{BB962C8B-B14F-4D97-AF65-F5344CB8AC3E}">
        <p14:creationId xmlns:p14="http://schemas.microsoft.com/office/powerpoint/2010/main" val="3793182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7E18BC2-B74C-4A66-97FA-1AC2247A7D48}" type="slidenum">
              <a:rPr lang="en-US" altLang="en-US"/>
              <a:pPr eaLnBrk="1" hangingPunct="1"/>
              <a:t>5</a:t>
            </a:fld>
            <a:endParaRPr lang="en-US" altLang="en-US"/>
          </a:p>
        </p:txBody>
      </p:sp>
    </p:spTree>
    <p:extLst>
      <p:ext uri="{BB962C8B-B14F-4D97-AF65-F5344CB8AC3E}">
        <p14:creationId xmlns:p14="http://schemas.microsoft.com/office/powerpoint/2010/main" val="586783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3D1F4D6-3987-4B5C-99AC-EC2E9D10247E}" type="slidenum">
              <a:rPr lang="en-US" altLang="en-US"/>
              <a:pPr eaLnBrk="1" hangingPunct="1"/>
              <a:t>6</a:t>
            </a:fld>
            <a:endParaRPr lang="en-US" altLang="en-US"/>
          </a:p>
        </p:txBody>
      </p:sp>
    </p:spTree>
    <p:extLst>
      <p:ext uri="{BB962C8B-B14F-4D97-AF65-F5344CB8AC3E}">
        <p14:creationId xmlns:p14="http://schemas.microsoft.com/office/powerpoint/2010/main" val="380863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85C1B34-7775-42F5-99DA-9650A5BE445A}" type="slidenum">
              <a:rPr lang="en-US" altLang="en-US"/>
              <a:pPr eaLnBrk="1" hangingPunct="1"/>
              <a:t>7</a:t>
            </a:fld>
            <a:endParaRPr lang="en-US" altLang="en-US"/>
          </a:p>
        </p:txBody>
      </p:sp>
    </p:spTree>
    <p:extLst>
      <p:ext uri="{BB962C8B-B14F-4D97-AF65-F5344CB8AC3E}">
        <p14:creationId xmlns:p14="http://schemas.microsoft.com/office/powerpoint/2010/main" val="992346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8D883CCE-31AD-4AD6-8B98-24F3CB69EFD8}" type="slidenum">
              <a:rPr lang="en-US" altLang="en-US"/>
              <a:pPr eaLnBrk="1" hangingPunct="1"/>
              <a:t>8</a:t>
            </a:fld>
            <a:endParaRPr lang="en-US" altLang="en-US"/>
          </a:p>
        </p:txBody>
      </p:sp>
    </p:spTree>
    <p:extLst>
      <p:ext uri="{BB962C8B-B14F-4D97-AF65-F5344CB8AC3E}">
        <p14:creationId xmlns:p14="http://schemas.microsoft.com/office/powerpoint/2010/main" val="528776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D1C04CF-D99A-4B77-A883-6AC5EEFBC9C0}" type="slidenum">
              <a:rPr lang="en-US" altLang="en-US"/>
              <a:pPr eaLnBrk="1" hangingPunct="1"/>
              <a:t>9</a:t>
            </a:fld>
            <a:endParaRPr lang="en-US" altLang="en-US"/>
          </a:p>
        </p:txBody>
      </p:sp>
    </p:spTree>
    <p:extLst>
      <p:ext uri="{BB962C8B-B14F-4D97-AF65-F5344CB8AC3E}">
        <p14:creationId xmlns:p14="http://schemas.microsoft.com/office/powerpoint/2010/main" val="3184210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86E9B19-4DA8-47F3-A35A-275ADD488063}" type="slidenum">
              <a:rPr lang="en-US" altLang="en-US"/>
              <a:pPr/>
              <a:t>‹#›</a:t>
            </a:fld>
            <a:endParaRPr lang="en-US" altLang="en-US"/>
          </a:p>
        </p:txBody>
      </p:sp>
    </p:spTree>
    <p:extLst>
      <p:ext uri="{BB962C8B-B14F-4D97-AF65-F5344CB8AC3E}">
        <p14:creationId xmlns:p14="http://schemas.microsoft.com/office/powerpoint/2010/main" val="349594178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A67F1F7-9462-4DB7-89DE-5AF1A1B7D938}" type="slidenum">
              <a:rPr lang="en-US" altLang="en-US"/>
              <a:pPr/>
              <a:t>‹#›</a:t>
            </a:fld>
            <a:endParaRPr lang="en-US" altLang="en-US"/>
          </a:p>
        </p:txBody>
      </p:sp>
    </p:spTree>
    <p:extLst>
      <p:ext uri="{BB962C8B-B14F-4D97-AF65-F5344CB8AC3E}">
        <p14:creationId xmlns:p14="http://schemas.microsoft.com/office/powerpoint/2010/main" val="3913808639"/>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09D3416-4986-4B6D-9502-329EB3599ECA}" type="slidenum">
              <a:rPr lang="en-US" altLang="en-US"/>
              <a:pPr/>
              <a:t>‹#›</a:t>
            </a:fld>
            <a:endParaRPr lang="en-US" altLang="en-US"/>
          </a:p>
        </p:txBody>
      </p:sp>
    </p:spTree>
    <p:extLst>
      <p:ext uri="{BB962C8B-B14F-4D97-AF65-F5344CB8AC3E}">
        <p14:creationId xmlns:p14="http://schemas.microsoft.com/office/powerpoint/2010/main" val="3013461651"/>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3DD9EC30-4923-4900-81BC-D4703770E0C9}" type="slidenum">
              <a:rPr lang="en-US" altLang="en-US"/>
              <a:pPr/>
              <a:t>‹#›</a:t>
            </a:fld>
            <a:endParaRPr lang="en-US" altLang="en-US"/>
          </a:p>
        </p:txBody>
      </p:sp>
    </p:spTree>
    <p:extLst>
      <p:ext uri="{BB962C8B-B14F-4D97-AF65-F5344CB8AC3E}">
        <p14:creationId xmlns:p14="http://schemas.microsoft.com/office/powerpoint/2010/main" val="1397682906"/>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271265D-89DD-49AA-8BEB-97F914AD4960}" type="slidenum">
              <a:rPr lang="en-US" altLang="en-US"/>
              <a:pPr/>
              <a:t>‹#›</a:t>
            </a:fld>
            <a:endParaRPr lang="en-US" altLang="en-US"/>
          </a:p>
        </p:txBody>
      </p:sp>
    </p:spTree>
    <p:extLst>
      <p:ext uri="{BB962C8B-B14F-4D97-AF65-F5344CB8AC3E}">
        <p14:creationId xmlns:p14="http://schemas.microsoft.com/office/powerpoint/2010/main" val="438859937"/>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F4784030-3009-4AFB-8135-D44439715D88}" type="slidenum">
              <a:rPr lang="en-US" altLang="en-US"/>
              <a:pPr/>
              <a:t>‹#›</a:t>
            </a:fld>
            <a:endParaRPr lang="en-US" altLang="en-US"/>
          </a:p>
        </p:txBody>
      </p:sp>
    </p:spTree>
    <p:extLst>
      <p:ext uri="{BB962C8B-B14F-4D97-AF65-F5344CB8AC3E}">
        <p14:creationId xmlns:p14="http://schemas.microsoft.com/office/powerpoint/2010/main" val="1470558753"/>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65A6CC73-A118-4BBF-A6AE-810400E487CC}" type="slidenum">
              <a:rPr lang="en-US" altLang="en-US"/>
              <a:pPr/>
              <a:t>‹#›</a:t>
            </a:fld>
            <a:endParaRPr lang="en-US" altLang="en-US"/>
          </a:p>
        </p:txBody>
      </p:sp>
    </p:spTree>
    <p:extLst>
      <p:ext uri="{BB962C8B-B14F-4D97-AF65-F5344CB8AC3E}">
        <p14:creationId xmlns:p14="http://schemas.microsoft.com/office/powerpoint/2010/main" val="347136877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9EFFC32-8094-4E0D-88AA-95BC7A65379F}" type="slidenum">
              <a:rPr lang="en-US" altLang="en-US"/>
              <a:pPr/>
              <a:t>‹#›</a:t>
            </a:fld>
            <a:endParaRPr lang="en-US" altLang="en-US"/>
          </a:p>
        </p:txBody>
      </p:sp>
    </p:spTree>
    <p:extLst>
      <p:ext uri="{BB962C8B-B14F-4D97-AF65-F5344CB8AC3E}">
        <p14:creationId xmlns:p14="http://schemas.microsoft.com/office/powerpoint/2010/main" val="54574644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2F18EDF-5CA0-416A-80FA-5C93A787E5AA}" type="slidenum">
              <a:rPr lang="en-US" altLang="en-US"/>
              <a:pPr/>
              <a:t>‹#›</a:t>
            </a:fld>
            <a:endParaRPr lang="en-US" altLang="en-US"/>
          </a:p>
        </p:txBody>
      </p:sp>
    </p:spTree>
    <p:extLst>
      <p:ext uri="{BB962C8B-B14F-4D97-AF65-F5344CB8AC3E}">
        <p14:creationId xmlns:p14="http://schemas.microsoft.com/office/powerpoint/2010/main" val="70602220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54919DE-9F2A-4B1A-9B76-98BB97422217}" type="slidenum">
              <a:rPr lang="en-US" altLang="en-US"/>
              <a:pPr/>
              <a:t>‹#›</a:t>
            </a:fld>
            <a:endParaRPr lang="en-US" altLang="en-US"/>
          </a:p>
        </p:txBody>
      </p:sp>
    </p:spTree>
    <p:extLst>
      <p:ext uri="{BB962C8B-B14F-4D97-AF65-F5344CB8AC3E}">
        <p14:creationId xmlns:p14="http://schemas.microsoft.com/office/powerpoint/2010/main" val="176951200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B1C36FD-1FF4-4988-A3B5-E82196C87D32}" type="slidenum">
              <a:rPr lang="en-US" altLang="en-US"/>
              <a:pPr/>
              <a:t>‹#›</a:t>
            </a:fld>
            <a:endParaRPr lang="en-US" altLang="en-US"/>
          </a:p>
        </p:txBody>
      </p:sp>
    </p:spTree>
    <p:extLst>
      <p:ext uri="{BB962C8B-B14F-4D97-AF65-F5344CB8AC3E}">
        <p14:creationId xmlns:p14="http://schemas.microsoft.com/office/powerpoint/2010/main" val="407793940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ED10538B-FAD5-45BC-8DFE-E89B655E7C0E}" type="slidenum">
              <a:rPr lang="en-US" altLang="en-US"/>
              <a:pPr/>
              <a:t>‹#›</a:t>
            </a:fld>
            <a:endParaRPr lang="en-US" altLang="en-US"/>
          </a:p>
        </p:txBody>
      </p:sp>
    </p:spTree>
    <p:extLst>
      <p:ext uri="{BB962C8B-B14F-4D97-AF65-F5344CB8AC3E}">
        <p14:creationId xmlns:p14="http://schemas.microsoft.com/office/powerpoint/2010/main" val="297724561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6A5BE5A5-649D-46FF-AA6B-24377B637ECD}" type="slidenum">
              <a:rPr lang="en-US" altLang="en-US"/>
              <a:pPr/>
              <a:t>‹#›</a:t>
            </a:fld>
            <a:endParaRPr lang="en-US" altLang="en-US"/>
          </a:p>
        </p:txBody>
      </p:sp>
    </p:spTree>
    <p:extLst>
      <p:ext uri="{BB962C8B-B14F-4D97-AF65-F5344CB8AC3E}">
        <p14:creationId xmlns:p14="http://schemas.microsoft.com/office/powerpoint/2010/main" val="402488463"/>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10AF6073-0446-42C1-A34C-14D8FD5E33E7}" type="slidenum">
              <a:rPr lang="en-US" altLang="en-US"/>
              <a:pPr/>
              <a:t>‹#›</a:t>
            </a:fld>
            <a:endParaRPr lang="en-US" altLang="en-US"/>
          </a:p>
        </p:txBody>
      </p:sp>
    </p:spTree>
    <p:extLst>
      <p:ext uri="{BB962C8B-B14F-4D97-AF65-F5344CB8AC3E}">
        <p14:creationId xmlns:p14="http://schemas.microsoft.com/office/powerpoint/2010/main" val="869501957"/>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CEF0F48-8810-4297-99BA-2F3AF4C75E0B}" type="slidenum">
              <a:rPr lang="en-US" altLang="en-US"/>
              <a:pPr/>
              <a:t>‹#›</a:t>
            </a:fld>
            <a:endParaRPr lang="en-US" altLang="en-US"/>
          </a:p>
        </p:txBody>
      </p:sp>
    </p:spTree>
    <p:extLst>
      <p:ext uri="{BB962C8B-B14F-4D97-AF65-F5344CB8AC3E}">
        <p14:creationId xmlns:p14="http://schemas.microsoft.com/office/powerpoint/2010/main" val="418787437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B112F53-BFA1-4D1F-852E-C108764B737E}" type="slidenum">
              <a:rPr lang="en-US" altLang="en-US"/>
              <a:pPr/>
              <a:t>‹#›</a:t>
            </a:fld>
            <a:endParaRPr lang="en-US" altLang="en-US"/>
          </a:p>
        </p:txBody>
      </p:sp>
    </p:spTree>
    <p:extLst>
      <p:ext uri="{BB962C8B-B14F-4D97-AF65-F5344CB8AC3E}">
        <p14:creationId xmlns:p14="http://schemas.microsoft.com/office/powerpoint/2010/main" val="3845458266"/>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hyperlink" Target="http://az.audubon.or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0" y="-80963"/>
            <a:ext cx="9144000" cy="624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2A453CC2-E306-4DEF-8389-EB3273804099}" type="slidenum">
              <a:rPr lang="en-US" altLang="en-US"/>
              <a:pPr/>
              <a:t>‹#›</a:t>
            </a:fld>
            <a:endParaRPr lang="en-US" altLang="en-US"/>
          </a:p>
        </p:txBody>
      </p:sp>
      <p:pic>
        <p:nvPicPr>
          <p:cNvPr id="1032" name="Picture 7" descr="AuAZcolor"/>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228600" y="6365875"/>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
          <p:cNvSpPr>
            <a:spLocks noChangeArrowheads="1"/>
          </p:cNvSpPr>
          <p:nvPr userDrawn="1"/>
        </p:nvSpPr>
        <p:spPr bwMode="auto">
          <a:xfrm>
            <a:off x="5146675" y="6472238"/>
            <a:ext cx="3616325" cy="336550"/>
          </a:xfrm>
          <a:prstGeom prst="rect">
            <a:avLst/>
          </a:prstGeom>
          <a:noFill/>
          <a:ln w="9525">
            <a:noFill/>
            <a:miter lim="800000"/>
            <a:headEnd/>
            <a:tailEnd/>
          </a:ln>
          <a:effec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1600">
                <a:hlinkClick r:id="rId20"/>
              </a:rPr>
              <a:t>http://az.audubon.org</a:t>
            </a:r>
            <a:r>
              <a:rPr lang="en-US" altLang="en-US" sz="1600"/>
              <a:t>   Winter 2008</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AMRO_022302.mp3" TargetMode="External"/><Relationship Id="rId1" Type="http://schemas.microsoft.com/office/2007/relationships/media" Target="file:///C:\Users\cwise\Documents\Education%20Programs\Science%20Takes%20Wing\science_takes_wing_naz\CR_AMRO_022302.mp3" TargetMode="External"/><Relationship Id="rId6" Type="http://schemas.openxmlformats.org/officeDocument/2006/relationships/image" Target="../media/image22.png"/><Relationship Id="rId5" Type="http://schemas.openxmlformats.org/officeDocument/2006/relationships/image" Target="../media/image10.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MODO_1_031702.mp3" TargetMode="External"/><Relationship Id="rId1" Type="http://schemas.microsoft.com/office/2007/relationships/media" Target="file:///C:\Users\cwise\Documents\Education%20Programs\Science%20Takes%20Wing\science_takes_wing_naz\CR_MODO_1_031702.mp3" TargetMode="External"/><Relationship Id="rId6" Type="http://schemas.openxmlformats.org/officeDocument/2006/relationships/image" Target="../media/image22.png"/><Relationship Id="rId5" Type="http://schemas.openxmlformats.org/officeDocument/2006/relationships/image" Target="../media/image26.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BTLH_060505.mp3" TargetMode="External"/><Relationship Id="rId1" Type="http://schemas.microsoft.com/office/2007/relationships/media" Target="file:///C:\Users\cwise\Documents\Education%20Programs\Science%20Takes%20Wing\science_takes_wing_naz\CR_BTLH_060505.mp3" TargetMode="External"/><Relationship Id="rId6" Type="http://schemas.openxmlformats.org/officeDocument/2006/relationships/image" Target="../media/image22.png"/><Relationship Id="rId5" Type="http://schemas.openxmlformats.org/officeDocument/2006/relationships/image" Target="../media/image11.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DEJU_061904.mp3" TargetMode="External"/><Relationship Id="rId1" Type="http://schemas.microsoft.com/office/2007/relationships/media" Target="file:///C:\Users\cwise\Documents\Education%20Programs\Science%20Takes%20Wing\science_takes_wing_naz\CR_DEJU_061904.mp3" TargetMode="External"/><Relationship Id="rId6" Type="http://schemas.openxmlformats.org/officeDocument/2006/relationships/image" Target="../media/image22.png"/><Relationship Id="rId5" Type="http://schemas.openxmlformats.org/officeDocument/2006/relationships/image" Target="../media/image12.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HAWO_CALLS_021504.mp3" TargetMode="External"/><Relationship Id="rId1" Type="http://schemas.microsoft.com/office/2007/relationships/media" Target="file:///C:\Users\cwise\Documents\Education%20Programs\Science%20Takes%20Wing\science_takes_wing_naz\CR_HAWO_CALLS_021504.mp3" TargetMode="External"/><Relationship Id="rId6" Type="http://schemas.openxmlformats.org/officeDocument/2006/relationships/image" Target="../media/image22.png"/><Relationship Id="rId5" Type="http://schemas.openxmlformats.org/officeDocument/2006/relationships/image" Target="../media/image13.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HOFI_1B_022401.mp3" TargetMode="External"/><Relationship Id="rId1" Type="http://schemas.microsoft.com/office/2007/relationships/media" Target="file:///C:\Users\cwise\Documents\Education%20Programs\Science%20Takes%20Wing\science_takes_wing_naz\CR_HOFI_1B_022401.mp3" TargetMode="External"/><Relationship Id="rId6" Type="http://schemas.openxmlformats.org/officeDocument/2006/relationships/image" Target="../media/image22.png"/><Relationship Id="rId5" Type="http://schemas.openxmlformats.org/officeDocument/2006/relationships/image" Target="../media/image14.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MOCH_CALLS_041203.mp3" TargetMode="External"/><Relationship Id="rId1" Type="http://schemas.microsoft.com/office/2007/relationships/media" Target="file:///C:\Users\cwise\Documents\Education%20Programs\Science%20Takes%20Wing\science_takes_wing_naz\CR_MOCH_CALLS_041203.mp3" TargetMode="External"/><Relationship Id="rId6" Type="http://schemas.openxmlformats.org/officeDocument/2006/relationships/image" Target="../media/image22.png"/><Relationship Id="rId5" Type="http://schemas.openxmlformats.org/officeDocument/2006/relationships/image" Target="../media/image16.jpe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PYNU_1B_040205.mp3" TargetMode="External"/><Relationship Id="rId1" Type="http://schemas.microsoft.com/office/2007/relationships/media" Target="file:///C:\Users\cwise\Documents\Education%20Programs\Science%20Takes%20Wing\science_takes_wing_naz\CR_PYNU_1B_040205.mp3" TargetMode="External"/><Relationship Id="rId6" Type="http://schemas.openxmlformats.org/officeDocument/2006/relationships/image" Target="../media/image22.png"/><Relationship Id="rId5" Type="http://schemas.openxmlformats.org/officeDocument/2006/relationships/image" Target="../media/image17.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STJA_042802.mp3" TargetMode="External"/><Relationship Id="rId1" Type="http://schemas.microsoft.com/office/2007/relationships/media" Target="file:///C:\Users\cwise\Documents\Education%20Programs\Science%20Takes%20Wing\science_takes_wing_naz\CR_STJA_042802.mp3" TargetMode="External"/><Relationship Id="rId6" Type="http://schemas.openxmlformats.org/officeDocument/2006/relationships/image" Target="../media/image22.png"/><Relationship Id="rId5" Type="http://schemas.openxmlformats.org/officeDocument/2006/relationships/image" Target="../media/image19.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WEBL_CALLS_2_021106.mp3" TargetMode="External"/><Relationship Id="rId1" Type="http://schemas.microsoft.com/office/2007/relationships/media" Target="file:///C:\Users\cwise\Documents\Education%20Programs\Science%20Takes%20Wing\science_takes_wing_naz\CR_WEBL_CALLS_2_021106.mp3" TargetMode="External"/><Relationship Id="rId6" Type="http://schemas.openxmlformats.org/officeDocument/2006/relationships/image" Target="../media/image22.png"/><Relationship Id="rId5" Type="http://schemas.openxmlformats.org/officeDocument/2006/relationships/image" Target="../media/image18.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hyperlink" Target="http://askabiologist.asu.edu/birdsong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4.xml"/><Relationship Id="rId7" Type="http://schemas.openxmlformats.org/officeDocument/2006/relationships/image" Target="../media/image12.jpeg"/><Relationship Id="rId2" Type="http://schemas.openxmlformats.org/officeDocument/2006/relationships/audio" Target="file:///C:\Users\cwise\Documents\Education%20Programs\Science%20Takes%20Wing\science_takes_wing_naz\CR_HOFI_1B_022401.mp3" TargetMode="External"/><Relationship Id="rId1" Type="http://schemas.microsoft.com/office/2007/relationships/media" Target="file:///C:\Users\cwise\Documents\Education%20Programs\Science%20Takes%20Wing\science_takes_wing_naz\CR_HOFI_1B_022401.mp3" TargetMode="External"/><Relationship Id="rId6" Type="http://schemas.openxmlformats.org/officeDocument/2006/relationships/image" Target="../media/image11.jpeg"/><Relationship Id="rId5" Type="http://schemas.openxmlformats.org/officeDocument/2006/relationships/image" Target="../media/image28.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4.xml"/><Relationship Id="rId7" Type="http://schemas.openxmlformats.org/officeDocument/2006/relationships/image" Target="../media/image13.jpeg"/><Relationship Id="rId2" Type="http://schemas.openxmlformats.org/officeDocument/2006/relationships/audio" Target="file:///C:\Users\cwise\Documents\Education%20Programs\Science%20Takes%20Wing\science_takes_wing_naz\CR_HAWO_CALLS_021504.mp3" TargetMode="External"/><Relationship Id="rId1" Type="http://schemas.microsoft.com/office/2007/relationships/media" Target="file:///C:\Users\cwise\Documents\Education%20Programs\Science%20Takes%20Wing\science_takes_wing_naz\CR_HAWO_CALLS_021504.mp3" TargetMode="External"/><Relationship Id="rId6" Type="http://schemas.openxmlformats.org/officeDocument/2006/relationships/image" Target="../media/image19.jpeg"/><Relationship Id="rId5" Type="http://schemas.openxmlformats.org/officeDocument/2006/relationships/image" Target="../media/image10.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7.jpeg"/><Relationship Id="rId2" Type="http://schemas.openxmlformats.org/officeDocument/2006/relationships/audio" Target="file:///C:\Users\cwise\Documents\Education%20Programs\Science%20Takes%20Wing\science_takes_wing_naz\CR_BTLH_060505.mp3" TargetMode="External"/><Relationship Id="rId1" Type="http://schemas.microsoft.com/office/2007/relationships/media" Target="file:///C:\Users\cwise\Documents\Education%20Programs\Science%20Takes%20Wing\science_takes_wing_naz\CR_BTLH_060505.mp3" TargetMode="External"/><Relationship Id="rId6" Type="http://schemas.openxmlformats.org/officeDocument/2006/relationships/image" Target="../media/image11.jpeg"/><Relationship Id="rId5" Type="http://schemas.openxmlformats.org/officeDocument/2006/relationships/image" Target="../media/image14.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8.jpeg"/><Relationship Id="rId2" Type="http://schemas.openxmlformats.org/officeDocument/2006/relationships/audio" Target="file:///C:\Users\cwise\Documents\Education%20Programs\Science%20Takes%20Wing\science_takes_wing_naz\CR_AMRO_022302.mp3" TargetMode="External"/><Relationship Id="rId1" Type="http://schemas.microsoft.com/office/2007/relationships/media" Target="file:///C:\Users\cwise\Documents\Education%20Programs\Science%20Takes%20Wing\science_takes_wing_naz\CR_AMRO_022302.mp3" TargetMode="External"/><Relationship Id="rId6" Type="http://schemas.openxmlformats.org/officeDocument/2006/relationships/image" Target="../media/image10.jpeg"/><Relationship Id="rId5" Type="http://schemas.openxmlformats.org/officeDocument/2006/relationships/image" Target="../media/image12.jpe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9.jpeg"/><Relationship Id="rId2" Type="http://schemas.openxmlformats.org/officeDocument/2006/relationships/audio" Target="file:///C:\Users\cwise\Documents\Education%20Programs\Science%20Takes%20Wing\science_takes_wing_naz\CR_STJA_042802.mp3" TargetMode="External"/><Relationship Id="rId1" Type="http://schemas.microsoft.com/office/2007/relationships/media" Target="file:///C:\Users\cwise\Documents\Education%20Programs\Science%20Takes%20Wing\science_takes_wing_naz\CR_STJA_042802.mp3" TargetMode="External"/><Relationship Id="rId6" Type="http://schemas.openxmlformats.org/officeDocument/2006/relationships/image" Target="../media/image17.jpeg"/><Relationship Id="rId5" Type="http://schemas.openxmlformats.org/officeDocument/2006/relationships/image" Target="../media/image13.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0.jpeg"/><Relationship Id="rId2" Type="http://schemas.openxmlformats.org/officeDocument/2006/relationships/audio" Target="file:///C:\Users\cwise\Documents\Education%20Programs\Science%20Takes%20Wing\science_takes_wing_naz\CR_PYNU_1B_040205.mp3" TargetMode="External"/><Relationship Id="rId1" Type="http://schemas.microsoft.com/office/2007/relationships/media" Target="file:///C:\Users\cwise\Documents\Education%20Programs\Science%20Takes%20Wing\science_takes_wing_naz\CR_PYNU_1B_040205.mp3" TargetMode="Externa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1.jpeg"/><Relationship Id="rId2" Type="http://schemas.openxmlformats.org/officeDocument/2006/relationships/audio" Target="file:///C:\Users\cwise\Documents\Education%20Programs\Science%20Takes%20Wing\science_takes_wing_naz\CR_MODO_1_031702.mp3" TargetMode="External"/><Relationship Id="rId1" Type="http://schemas.microsoft.com/office/2007/relationships/media" Target="file:///C:\Users\cwise\Documents\Education%20Programs\Science%20Takes%20Wing\science_takes_wing_naz\CR_MODO_1_031702.mp3" TargetMode="External"/><Relationship Id="rId6" Type="http://schemas.openxmlformats.org/officeDocument/2006/relationships/image" Target="../media/image15.jpeg"/><Relationship Id="rId5" Type="http://schemas.openxmlformats.org/officeDocument/2006/relationships/image" Target="../media/image10.jpe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7.jpeg"/><Relationship Id="rId2" Type="http://schemas.openxmlformats.org/officeDocument/2006/relationships/audio" Target="file:///C:\Users\cwise\Documents\Education%20Programs\Science%20Takes%20Wing\science_takes_wing_naz\CR_WEBL_CALLS_2_021106.mp3" TargetMode="External"/><Relationship Id="rId1" Type="http://schemas.microsoft.com/office/2007/relationships/media" Target="file:///C:\Users\cwise\Documents\Education%20Programs\Science%20Takes%20Wing\science_takes_wing_naz\CR_WEBL_CALLS_2_021106.mp3" TargetMode="External"/><Relationship Id="rId6" Type="http://schemas.openxmlformats.org/officeDocument/2006/relationships/image" Target="../media/image18.jpeg"/><Relationship Id="rId5" Type="http://schemas.openxmlformats.org/officeDocument/2006/relationships/image" Target="../media/image14.jpe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8.jpeg"/><Relationship Id="rId2" Type="http://schemas.openxmlformats.org/officeDocument/2006/relationships/audio" Target="file:///C:\Users\cwise\Documents\Education%20Programs\Science%20Takes%20Wing\science_takes_wing_naz\CR_MOCH_CALLS_041203.mp3" TargetMode="External"/><Relationship Id="rId1" Type="http://schemas.microsoft.com/office/2007/relationships/media" Target="file:///C:\Users\cwise\Documents\Education%20Programs\Science%20Takes%20Wing\science_takes_wing_naz\CR_MOCH_CALLS_041203.mp3" TargetMode="External"/><Relationship Id="rId6" Type="http://schemas.openxmlformats.org/officeDocument/2006/relationships/image" Target="../media/image16.jpeg"/><Relationship Id="rId5" Type="http://schemas.openxmlformats.org/officeDocument/2006/relationships/image" Target="../media/image19.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wmf"/></Relationships>
</file>

<file path=ppt/slides/_rels/slide3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3.jpeg"/><Relationship Id="rId2" Type="http://schemas.openxmlformats.org/officeDocument/2006/relationships/audio" Target="file:///C:\Users\cwise\Documents\Education%20Programs\Science%20Takes%20Wing\science_takes_wing_naz\CR_DEJU_061904.mp3" TargetMode="External"/><Relationship Id="rId1" Type="http://schemas.microsoft.com/office/2007/relationships/media" Target="file:///C:\Users\cwise\Documents\Education%20Programs\Science%20Takes%20Wing\science_takes_wing_naz\CR_DEJU_061904.mp3" TargetMode="External"/><Relationship Id="rId6" Type="http://schemas.openxmlformats.org/officeDocument/2006/relationships/image" Target="../media/image15.jpeg"/><Relationship Id="rId5" Type="http://schemas.openxmlformats.org/officeDocument/2006/relationships/image" Target="../media/image12.jpe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hyperlink" Target="http://askabiologist.asu.edu/birdsong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askabiologist.asu.edu/pages/permissions.php"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21.w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wise\Documents\Education%20Programs\Science%20Takes%20Wing\science_takes_wing_naz\CR_MODO_1_031702.mp3" TargetMode="External"/><Relationship Id="rId1" Type="http://schemas.microsoft.com/office/2007/relationships/media" Target="file:///C:\Users\cwise\Documents\Education%20Programs\Science%20Takes%20Wing\science_takes_wing_naz\CR_MODO_1_031702.mp3" TargetMode="External"/><Relationship Id="rId6" Type="http://schemas.openxmlformats.org/officeDocument/2006/relationships/image" Target="../media/image22.png"/><Relationship Id="rId5" Type="http://schemas.openxmlformats.org/officeDocument/2006/relationships/image" Target="../media/image15.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5.xml"/><Relationship Id="rId7" Type="http://schemas.openxmlformats.org/officeDocument/2006/relationships/image" Target="../media/image15.jpeg"/><Relationship Id="rId2" Type="http://schemas.openxmlformats.org/officeDocument/2006/relationships/audio" Target="file:///C:\Users\cwise\Documents\Education%20Programs\Science%20Takes%20Wing\science_takes_wing_naz\CR_MODO_1_031702.mp3" TargetMode="External"/><Relationship Id="rId1" Type="http://schemas.microsoft.com/office/2007/relationships/media" Target="file:///C:\Users\cwise\Documents\Education%20Programs\Science%20Takes%20Wing\science_takes_wing_naz\CR_MODO_1_031702.mp3" TargetMode="Externa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6"/>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solidFill>
                  <a:schemeClr val="bg1"/>
                </a:solidFill>
                <a:latin typeface="Arial Unicode MS" panose="020B0604020202020204" pitchFamily="34" charset="-128"/>
              </a:rPr>
              <a:t>Science Takes Wing - Lesson </a:t>
            </a:r>
            <a:r>
              <a:rPr lang="en-US" altLang="en-US" sz="2800" b="0">
                <a:solidFill>
                  <a:schemeClr val="bg1"/>
                </a:solidFill>
              </a:rPr>
              <a:t>II -</a:t>
            </a:r>
            <a:r>
              <a:rPr lang="en-US" altLang="en-US" sz="2800" b="0">
                <a:solidFill>
                  <a:schemeClr val="bg1"/>
                </a:solidFill>
                <a:latin typeface="Arial Unicode MS" panose="020B0604020202020204" pitchFamily="34" charset="-128"/>
              </a:rPr>
              <a:t> </a:t>
            </a:r>
            <a:r>
              <a:rPr lang="en-US" altLang="en-US" sz="2800">
                <a:solidFill>
                  <a:schemeClr val="bg1"/>
                </a:solidFill>
                <a:latin typeface="Arial Unicode MS" panose="020B0604020202020204" pitchFamily="34" charset="-128"/>
              </a:rPr>
              <a:t>BIRD SOUNDS</a:t>
            </a:r>
          </a:p>
        </p:txBody>
      </p:sp>
      <p:sp>
        <p:nvSpPr>
          <p:cNvPr id="2054" name="Text Box 6"/>
          <p:cNvSpPr txBox="1">
            <a:spLocks noChangeArrowheads="1"/>
          </p:cNvSpPr>
          <p:nvPr/>
        </p:nvSpPr>
        <p:spPr bwMode="auto">
          <a:xfrm>
            <a:off x="5549900" y="733425"/>
            <a:ext cx="3182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000" b="0">
                <a:solidFill>
                  <a:schemeClr val="bg1"/>
                </a:solidFill>
                <a:latin typeface="Arial Unicode MS" panose="020B0604020202020204" pitchFamily="34" charset="-128"/>
              </a:rPr>
              <a:t>Northern</a:t>
            </a:r>
            <a:r>
              <a:rPr lang="en-US" altLang="en-US" b="0">
                <a:solidFill>
                  <a:schemeClr val="bg1"/>
                </a:solidFill>
                <a:latin typeface="Arial Unicode MS" panose="020B0604020202020204" pitchFamily="34" charset="-128"/>
              </a:rPr>
              <a:t> Arizona Version</a:t>
            </a:r>
            <a:endParaRPr lang="en-US" altLang="en-US">
              <a:solidFill>
                <a:schemeClr val="bg1"/>
              </a:solidFill>
              <a:latin typeface="Arial Unicode MS" panose="020B0604020202020204" pitchFamily="34" charset="-128"/>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American Robin</a:t>
            </a:r>
          </a:p>
        </p:txBody>
      </p:sp>
      <p:grpSp>
        <p:nvGrpSpPr>
          <p:cNvPr id="11275" name="Group 11"/>
          <p:cNvGrpSpPr>
            <a:grpSpLocks/>
          </p:cNvGrpSpPr>
          <p:nvPr/>
        </p:nvGrpSpPr>
        <p:grpSpPr bwMode="auto">
          <a:xfrm>
            <a:off x="2954338" y="1812925"/>
            <a:ext cx="3236912" cy="3241675"/>
            <a:chOff x="1861" y="1142"/>
            <a:chExt cx="2039" cy="2042"/>
          </a:xfrm>
        </p:grpSpPr>
        <p:pic>
          <p:nvPicPr>
            <p:cNvPr id="11274" name="Picture 10" descr="american_rob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1" y="1145"/>
              <a:ext cx="2039" cy="2039"/>
            </a:xfrm>
            <a:prstGeom prst="rect">
              <a:avLst/>
            </a:prstGeom>
            <a:noFill/>
            <a:extLst>
              <a:ext uri="{909E8E84-426E-40DD-AFC4-6F175D3DCCD1}">
                <a14:hiddenFill xmlns:a14="http://schemas.microsoft.com/office/drawing/2010/main">
                  <a:solidFill>
                    <a:srgbClr val="FFFFFF"/>
                  </a:solidFill>
                </a14:hiddenFill>
              </a:ext>
            </a:extLst>
          </p:spPr>
        </p:pic>
        <p:sp>
          <p:nvSpPr>
            <p:cNvPr id="11270"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1278" name="CR_AMRO_0223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9713"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61" fill="hold"/>
                                        <p:tgtEl>
                                          <p:spTgt spid="1127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127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mourning_do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5450" y="1803400"/>
            <a:ext cx="3222625"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Grp="1" noChangeArrowheads="1"/>
          </p:cNvSpPr>
          <p:nvPr>
            <p:ph type="title"/>
          </p:nvPr>
        </p:nvSpPr>
        <p:spPr/>
        <p:txBody>
          <a:bodyPr/>
          <a:lstStyle/>
          <a:p>
            <a:pPr eaLnBrk="1" hangingPunct="1"/>
            <a:r>
              <a:rPr lang="en-US" altLang="en-US" smtClean="0"/>
              <a:t>Mourning Dove</a:t>
            </a:r>
          </a:p>
        </p:txBody>
      </p:sp>
      <p:sp>
        <p:nvSpPr>
          <p:cNvPr id="12293"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pic>
        <p:nvPicPr>
          <p:cNvPr id="12297"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9713" y="56292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25" fill="hold"/>
                                        <p:tgtEl>
                                          <p:spTgt spid="1229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229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Broad-tailed Hummingbird</a:t>
            </a:r>
          </a:p>
        </p:txBody>
      </p:sp>
      <p:grpSp>
        <p:nvGrpSpPr>
          <p:cNvPr id="13324" name="Group 12"/>
          <p:cNvGrpSpPr>
            <a:grpSpLocks/>
          </p:cNvGrpSpPr>
          <p:nvPr/>
        </p:nvGrpSpPr>
        <p:grpSpPr bwMode="auto">
          <a:xfrm>
            <a:off x="2957513" y="1812925"/>
            <a:ext cx="3233737" cy="3233738"/>
            <a:chOff x="1863" y="1142"/>
            <a:chExt cx="2037" cy="2037"/>
          </a:xfrm>
        </p:grpSpPr>
        <p:pic>
          <p:nvPicPr>
            <p:cNvPr id="13323" name="Picture 11" descr="broad_tailed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0" y="1145"/>
              <a:ext cx="2024" cy="2024"/>
            </a:xfrm>
            <a:prstGeom prst="rect">
              <a:avLst/>
            </a:prstGeom>
            <a:noFill/>
            <a:extLst>
              <a:ext uri="{909E8E84-426E-40DD-AFC4-6F175D3DCCD1}">
                <a14:hiddenFill xmlns:a14="http://schemas.microsoft.com/office/drawing/2010/main">
                  <a:solidFill>
                    <a:srgbClr val="FFFFFF"/>
                  </a:solidFill>
                </a14:hiddenFill>
              </a:ext>
            </a:extLst>
          </p:spPr>
        </p:pic>
        <p:sp>
          <p:nvSpPr>
            <p:cNvPr id="1331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3326" name="CR_BTLH_060505.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8125" y="562768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85" fill="hold"/>
                                        <p:tgtEl>
                                          <p:spTgt spid="133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332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mtClean="0"/>
              <a:t>Dark-eyed Junco</a:t>
            </a:r>
          </a:p>
        </p:txBody>
      </p:sp>
      <p:grpSp>
        <p:nvGrpSpPr>
          <p:cNvPr id="14348" name="Group 12"/>
          <p:cNvGrpSpPr>
            <a:grpSpLocks/>
          </p:cNvGrpSpPr>
          <p:nvPr/>
        </p:nvGrpSpPr>
        <p:grpSpPr bwMode="auto">
          <a:xfrm>
            <a:off x="2938463" y="1809750"/>
            <a:ext cx="3252787" cy="3236913"/>
            <a:chOff x="1851" y="1140"/>
            <a:chExt cx="2049" cy="2039"/>
          </a:xfrm>
        </p:grpSpPr>
        <p:pic>
          <p:nvPicPr>
            <p:cNvPr id="14347" name="Picture 11" descr="dark-eyed_jun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1" y="1140"/>
              <a:ext cx="2034" cy="2034"/>
            </a:xfrm>
            <a:prstGeom prst="rect">
              <a:avLst/>
            </a:prstGeom>
            <a:noFill/>
            <a:extLst>
              <a:ext uri="{909E8E84-426E-40DD-AFC4-6F175D3DCCD1}">
                <a14:hiddenFill xmlns:a14="http://schemas.microsoft.com/office/drawing/2010/main">
                  <a:solidFill>
                    <a:srgbClr val="FFFFFF"/>
                  </a:solidFill>
                </a14:hiddenFill>
              </a:ext>
            </a:extLst>
          </p:spPr>
        </p:pic>
        <p:sp>
          <p:nvSpPr>
            <p:cNvPr id="14342"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4350" name="CR_DEJU_061904.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1775" y="562768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029" fill="hold"/>
                                        <p:tgtEl>
                                          <p:spTgt spid="143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435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mtClean="0"/>
              <a:t>Hairy Woodpecker</a:t>
            </a:r>
          </a:p>
        </p:txBody>
      </p:sp>
      <p:grpSp>
        <p:nvGrpSpPr>
          <p:cNvPr id="15372" name="Group 12"/>
          <p:cNvGrpSpPr>
            <a:grpSpLocks/>
          </p:cNvGrpSpPr>
          <p:nvPr/>
        </p:nvGrpSpPr>
        <p:grpSpPr bwMode="auto">
          <a:xfrm>
            <a:off x="2957513" y="1812925"/>
            <a:ext cx="3233737" cy="3233738"/>
            <a:chOff x="1863" y="1142"/>
            <a:chExt cx="2037" cy="2037"/>
          </a:xfrm>
        </p:grpSpPr>
        <p:pic>
          <p:nvPicPr>
            <p:cNvPr id="15371" name="Picture 11" descr="hairy_woodpeck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6" y="1146"/>
              <a:ext cx="2033" cy="2033"/>
            </a:xfrm>
            <a:prstGeom prst="rect">
              <a:avLst/>
            </a:prstGeom>
            <a:noFill/>
            <a:extLst>
              <a:ext uri="{909E8E84-426E-40DD-AFC4-6F175D3DCCD1}">
                <a14:hiddenFill xmlns:a14="http://schemas.microsoft.com/office/drawing/2010/main">
                  <a:solidFill>
                    <a:srgbClr val="FFFFFF"/>
                  </a:solidFill>
                </a14:hiddenFill>
              </a:ext>
            </a:extLst>
          </p:spPr>
        </p:pic>
        <p:sp>
          <p:nvSpPr>
            <p:cNvPr id="15366"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5374" name="CR_HAWO_CALLS_021504.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1775"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410" fill="hold"/>
                                        <p:tgtEl>
                                          <p:spTgt spid="153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537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House Finch</a:t>
            </a:r>
          </a:p>
        </p:txBody>
      </p:sp>
      <p:grpSp>
        <p:nvGrpSpPr>
          <p:cNvPr id="16397" name="Group 13"/>
          <p:cNvGrpSpPr>
            <a:grpSpLocks/>
          </p:cNvGrpSpPr>
          <p:nvPr/>
        </p:nvGrpSpPr>
        <p:grpSpPr bwMode="auto">
          <a:xfrm>
            <a:off x="2954338" y="1812925"/>
            <a:ext cx="3236912" cy="3233738"/>
            <a:chOff x="1861" y="1142"/>
            <a:chExt cx="2039" cy="2037"/>
          </a:xfrm>
        </p:grpSpPr>
        <p:pic>
          <p:nvPicPr>
            <p:cNvPr id="16395" name="Picture 11"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1" y="1151"/>
              <a:ext cx="2023" cy="2023"/>
            </a:xfrm>
            <a:prstGeom prst="rect">
              <a:avLst/>
            </a:prstGeom>
            <a:noFill/>
            <a:extLst>
              <a:ext uri="{909E8E84-426E-40DD-AFC4-6F175D3DCCD1}">
                <a14:hiddenFill xmlns:a14="http://schemas.microsoft.com/office/drawing/2010/main">
                  <a:solidFill>
                    <a:srgbClr val="FFFFFF"/>
                  </a:solidFill>
                </a14:hiddenFill>
              </a:ext>
            </a:extLst>
          </p:spPr>
        </p:pic>
        <p:sp>
          <p:nvSpPr>
            <p:cNvPr id="16390"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6399" name="CR_HOFI_1B_0224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8125"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02" fill="hold"/>
                                        <p:tgtEl>
                                          <p:spTgt spid="1639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639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mtClean="0"/>
              <a:t>Mountain Chickadee</a:t>
            </a:r>
          </a:p>
        </p:txBody>
      </p:sp>
      <p:grpSp>
        <p:nvGrpSpPr>
          <p:cNvPr id="17420" name="Group 12"/>
          <p:cNvGrpSpPr>
            <a:grpSpLocks/>
          </p:cNvGrpSpPr>
          <p:nvPr/>
        </p:nvGrpSpPr>
        <p:grpSpPr bwMode="auto">
          <a:xfrm>
            <a:off x="2957513" y="1812925"/>
            <a:ext cx="3241675" cy="3233738"/>
            <a:chOff x="1863" y="1142"/>
            <a:chExt cx="2042" cy="2037"/>
          </a:xfrm>
        </p:grpSpPr>
        <p:pic>
          <p:nvPicPr>
            <p:cNvPr id="17419" name="Picture 11" descr="mountain_chickad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 y="1145"/>
              <a:ext cx="2034" cy="2034"/>
            </a:xfrm>
            <a:prstGeom prst="rect">
              <a:avLst/>
            </a:prstGeom>
            <a:noFill/>
            <a:extLst>
              <a:ext uri="{909E8E84-426E-40DD-AFC4-6F175D3DCCD1}">
                <a14:hiddenFill xmlns:a14="http://schemas.microsoft.com/office/drawing/2010/main">
                  <a:solidFill>
                    <a:srgbClr val="FFFFFF"/>
                  </a:solidFill>
                </a14:hiddenFill>
              </a:ext>
            </a:extLst>
          </p:spPr>
        </p:pic>
        <p:sp>
          <p:nvSpPr>
            <p:cNvPr id="17414"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7422" name="CR_MOCH_CALLS_041203.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9713" y="5630863"/>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71" fill="hold"/>
                                        <p:tgtEl>
                                          <p:spTgt spid="174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742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mtClean="0"/>
              <a:t>Pygmy Nuthatch</a:t>
            </a:r>
          </a:p>
        </p:txBody>
      </p:sp>
      <p:grpSp>
        <p:nvGrpSpPr>
          <p:cNvPr id="18445" name="Group 13"/>
          <p:cNvGrpSpPr>
            <a:grpSpLocks/>
          </p:cNvGrpSpPr>
          <p:nvPr/>
        </p:nvGrpSpPr>
        <p:grpSpPr bwMode="auto">
          <a:xfrm>
            <a:off x="2957513" y="1812925"/>
            <a:ext cx="3233737" cy="3233738"/>
            <a:chOff x="1863" y="1142"/>
            <a:chExt cx="2037" cy="2037"/>
          </a:xfrm>
        </p:grpSpPr>
        <p:pic>
          <p:nvPicPr>
            <p:cNvPr id="18444" name="Picture 12" descr="pygmy_nuthat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0" y="1145"/>
              <a:ext cx="2024" cy="2024"/>
            </a:xfrm>
            <a:prstGeom prst="rect">
              <a:avLst/>
            </a:prstGeom>
            <a:noFill/>
            <a:extLst>
              <a:ext uri="{909E8E84-426E-40DD-AFC4-6F175D3DCCD1}">
                <a14:hiddenFill xmlns:a14="http://schemas.microsoft.com/office/drawing/2010/main">
                  <a:solidFill>
                    <a:srgbClr val="FFFFFF"/>
                  </a:solidFill>
                </a14:hiddenFill>
              </a:ext>
            </a:extLst>
          </p:spPr>
        </p:pic>
        <p:sp>
          <p:nvSpPr>
            <p:cNvPr id="1843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8447" name="CR_PYNU_1B_040205.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9713"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02" fill="hold"/>
                                        <p:tgtEl>
                                          <p:spTgt spid="184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844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Steller's Jay</a:t>
            </a:r>
          </a:p>
        </p:txBody>
      </p:sp>
      <p:grpSp>
        <p:nvGrpSpPr>
          <p:cNvPr id="19468" name="Group 12"/>
          <p:cNvGrpSpPr>
            <a:grpSpLocks/>
          </p:cNvGrpSpPr>
          <p:nvPr/>
        </p:nvGrpSpPr>
        <p:grpSpPr bwMode="auto">
          <a:xfrm>
            <a:off x="2957513" y="1811338"/>
            <a:ext cx="3233737" cy="3235325"/>
            <a:chOff x="1863" y="1141"/>
            <a:chExt cx="2037" cy="2038"/>
          </a:xfrm>
        </p:grpSpPr>
        <p:pic>
          <p:nvPicPr>
            <p:cNvPr id="19467" name="Picture 11" descr="stellers_ja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7" y="1141"/>
              <a:ext cx="2032" cy="2032"/>
            </a:xfrm>
            <a:prstGeom prst="rect">
              <a:avLst/>
            </a:prstGeom>
            <a:noFill/>
            <a:extLst>
              <a:ext uri="{909E8E84-426E-40DD-AFC4-6F175D3DCCD1}">
                <a14:hiddenFill xmlns:a14="http://schemas.microsoft.com/office/drawing/2010/main">
                  <a:solidFill>
                    <a:srgbClr val="FFFFFF"/>
                  </a:solidFill>
                </a14:hiddenFill>
              </a:ext>
            </a:extLst>
          </p:spPr>
        </p:pic>
        <p:sp>
          <p:nvSpPr>
            <p:cNvPr id="19462"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19470" name="CR_STJA_0428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46063" y="56213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28" fill="hold"/>
                                        <p:tgtEl>
                                          <p:spTgt spid="194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1947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mtClean="0"/>
              <a:t>Western Bluebird</a:t>
            </a:r>
          </a:p>
        </p:txBody>
      </p:sp>
      <p:grpSp>
        <p:nvGrpSpPr>
          <p:cNvPr id="20493" name="Group 13"/>
          <p:cNvGrpSpPr>
            <a:grpSpLocks/>
          </p:cNvGrpSpPr>
          <p:nvPr/>
        </p:nvGrpSpPr>
        <p:grpSpPr bwMode="auto">
          <a:xfrm>
            <a:off x="2957513" y="1812925"/>
            <a:ext cx="3233737" cy="3233738"/>
            <a:chOff x="1863" y="1142"/>
            <a:chExt cx="2037" cy="2037"/>
          </a:xfrm>
        </p:grpSpPr>
        <p:pic>
          <p:nvPicPr>
            <p:cNvPr id="20492" name="Picture 12" descr="western_blue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 y="1146"/>
              <a:ext cx="2028" cy="2028"/>
            </a:xfrm>
            <a:prstGeom prst="rect">
              <a:avLst/>
            </a:prstGeom>
            <a:noFill/>
            <a:extLst>
              <a:ext uri="{909E8E84-426E-40DD-AFC4-6F175D3DCCD1}">
                <a14:hiddenFill xmlns:a14="http://schemas.microsoft.com/office/drawing/2010/main">
                  <a:solidFill>
                    <a:srgbClr val="FFFFFF"/>
                  </a:solidFill>
                </a14:hiddenFill>
              </a:ext>
            </a:extLst>
          </p:spPr>
        </p:pic>
        <p:sp>
          <p:nvSpPr>
            <p:cNvPr id="20486" name="Rectangle 6"/>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0495" name="CR_WEBL_CALLS_2_021106.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46063" y="56229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71" fill="hold"/>
                                        <p:tgtEl>
                                          <p:spTgt spid="204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049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675"/>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3"/>
          <p:cNvSpPr txBox="1">
            <a:spLocks noChangeArrowheads="1"/>
          </p:cNvSpPr>
          <p:nvPr/>
        </p:nvSpPr>
        <p:spPr bwMode="auto">
          <a:xfrm>
            <a:off x="827088" y="1058863"/>
            <a:ext cx="7162800"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400"/>
              <a:t>Northern Arizona lesson activity based on the </a:t>
            </a:r>
          </a:p>
          <a:p>
            <a:pPr algn="ctr" eaLnBrk="1" hangingPunct="1">
              <a:spcBef>
                <a:spcPct val="50000"/>
              </a:spcBef>
            </a:pPr>
            <a:r>
              <a:rPr lang="en-US" altLang="en-US" sz="2400"/>
              <a:t>ASU Ask A Biologist virtual aviary</a:t>
            </a:r>
            <a:endParaRPr lang="en-US" altLang="en-US"/>
          </a:p>
        </p:txBody>
      </p:sp>
      <p:sp>
        <p:nvSpPr>
          <p:cNvPr id="3076" name="Text Box 4"/>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pic>
        <p:nvPicPr>
          <p:cNvPr id="99333" name="Picture 5" descr="birdsongs_audubon">
            <a:hlinkClick r:id="rId4"/>
          </p:cNvPr>
          <p:cNvPicPr>
            <a:picLocks noChangeAspect="1" noChangeArrowheads="1"/>
          </p:cNvPicPr>
          <p:nvPr/>
        </p:nvPicPr>
        <p:blipFill>
          <a:blip r:embed="rId5"/>
          <a:srcRect/>
          <a:stretch>
            <a:fillRect/>
          </a:stretch>
        </p:blipFill>
        <p:spPr bwMode="auto">
          <a:xfrm>
            <a:off x="2316163" y="2336800"/>
            <a:ext cx="3992562" cy="2068513"/>
          </a:xfrm>
          <a:prstGeom prst="rect">
            <a:avLst/>
          </a:prstGeom>
          <a:noFill/>
          <a:ln w="9525">
            <a:noFill/>
            <a:miter lim="800000"/>
            <a:headEnd/>
            <a:tailEnd/>
          </a:ln>
          <a:effectLst>
            <a:outerShdw dist="63500" dir="7612194" algn="ctr" rotWithShape="0">
              <a:srgbClr val="808080"/>
            </a:outerShdw>
          </a:effec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Ready for the Quiz?</a:t>
            </a:r>
          </a:p>
        </p:txBody>
      </p:sp>
      <p:pic>
        <p:nvPicPr>
          <p:cNvPr id="21507" name="Picture 7" descr="MCj04283610000[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707188" y="2362200"/>
            <a:ext cx="2433637" cy="2690813"/>
          </a:xfrm>
          <a:noFill/>
        </p:spPr>
      </p:pic>
      <p:sp>
        <p:nvSpPr>
          <p:cNvPr id="21508" name="TextBox 7"/>
          <p:cNvSpPr txBox="1">
            <a:spLocks noChangeArrowheads="1"/>
          </p:cNvSpPr>
          <p:nvPr/>
        </p:nvSpPr>
        <p:spPr bwMode="auto">
          <a:xfrm>
            <a:off x="2330450" y="1603375"/>
            <a:ext cx="452437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sz="2800" b="0"/>
              <a:t>Listen to the bird song and </a:t>
            </a:r>
          </a:p>
          <a:p>
            <a:pPr eaLnBrk="1" hangingPunct="1"/>
            <a:r>
              <a:rPr lang="en-US" altLang="en-US" sz="2800" b="0"/>
              <a:t>select the correct answer </a:t>
            </a:r>
          </a:p>
          <a:p>
            <a:pPr eaLnBrk="1" hangingPunct="1"/>
            <a:r>
              <a:rPr lang="en-US" altLang="en-US" sz="2800" b="0"/>
              <a:t>from the choices given. </a:t>
            </a:r>
          </a:p>
          <a:p>
            <a:pPr eaLnBrk="1" hangingPunct="1"/>
            <a:endParaRPr lang="en-US" altLang="en-US" sz="2800" b="0"/>
          </a:p>
          <a:p>
            <a:pPr eaLnBrk="1" hangingPunct="1"/>
            <a:r>
              <a:rPr lang="en-US" altLang="en-US" sz="2800" b="0"/>
              <a:t>Use your notes to help!</a:t>
            </a:r>
          </a:p>
          <a:p>
            <a:pPr eaLnBrk="1" hangingPunct="1"/>
            <a:endParaRPr lang="en-US" altLang="en-US"/>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53" name="Group 25"/>
          <p:cNvGrpSpPr>
            <a:grpSpLocks/>
          </p:cNvGrpSpPr>
          <p:nvPr/>
        </p:nvGrpSpPr>
        <p:grpSpPr bwMode="auto">
          <a:xfrm>
            <a:off x="901700" y="2787650"/>
            <a:ext cx="1992313" cy="1984375"/>
            <a:chOff x="568" y="1756"/>
            <a:chExt cx="1255" cy="1250"/>
          </a:xfrm>
        </p:grpSpPr>
        <p:pic>
          <p:nvPicPr>
            <p:cNvPr id="22552" name="Picture 19"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 y="1758"/>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1" name="Rectangle 1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2531" name="Text Box 11"/>
          <p:cNvSpPr txBox="1">
            <a:spLocks noChangeArrowheads="1"/>
          </p:cNvSpPr>
          <p:nvPr/>
        </p:nvSpPr>
        <p:spPr bwMode="auto">
          <a:xfrm>
            <a:off x="609600" y="2051050"/>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buFontTx/>
              <a:buAutoNum type="alphaUcPeriod"/>
            </a:pPr>
            <a:r>
              <a:rPr lang="en-US" altLang="en-US" b="0"/>
              <a:t>House Finch</a:t>
            </a:r>
          </a:p>
        </p:txBody>
      </p:sp>
      <p:sp>
        <p:nvSpPr>
          <p:cNvPr id="22532" name="Text Box 12"/>
          <p:cNvSpPr txBox="1">
            <a:spLocks noChangeArrowheads="1"/>
          </p:cNvSpPr>
          <p:nvPr/>
        </p:nvSpPr>
        <p:spPr bwMode="auto">
          <a:xfrm>
            <a:off x="3657600" y="2051050"/>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Broad-tailed Hummingbird</a:t>
            </a:r>
          </a:p>
        </p:txBody>
      </p:sp>
      <p:sp>
        <p:nvSpPr>
          <p:cNvPr id="22533" name="Text Box 13"/>
          <p:cNvSpPr txBox="1">
            <a:spLocks noChangeArrowheads="1"/>
          </p:cNvSpPr>
          <p:nvPr/>
        </p:nvSpPr>
        <p:spPr bwMode="auto">
          <a:xfrm>
            <a:off x="6248400" y="2051050"/>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Dark-eyed Junco</a:t>
            </a:r>
          </a:p>
        </p:txBody>
      </p:sp>
      <p:grpSp>
        <p:nvGrpSpPr>
          <p:cNvPr id="22558" name="Group 30"/>
          <p:cNvGrpSpPr>
            <a:grpSpLocks/>
          </p:cNvGrpSpPr>
          <p:nvPr/>
        </p:nvGrpSpPr>
        <p:grpSpPr bwMode="auto">
          <a:xfrm>
            <a:off x="3541713" y="2787650"/>
            <a:ext cx="1989137" cy="1984375"/>
            <a:chOff x="2231" y="1756"/>
            <a:chExt cx="1253" cy="1250"/>
          </a:xfrm>
        </p:grpSpPr>
        <p:pic>
          <p:nvPicPr>
            <p:cNvPr id="22557" name="Picture 29" descr="broad_tailed_humm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1" y="1758"/>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2542" name="Rectangle 1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2556" name="Group 28"/>
          <p:cNvGrpSpPr>
            <a:grpSpLocks/>
          </p:cNvGrpSpPr>
          <p:nvPr/>
        </p:nvGrpSpPr>
        <p:grpSpPr bwMode="auto">
          <a:xfrm>
            <a:off x="6180138" y="2782888"/>
            <a:ext cx="1997075" cy="1989137"/>
            <a:chOff x="3893" y="1753"/>
            <a:chExt cx="1258" cy="1253"/>
          </a:xfrm>
        </p:grpSpPr>
        <p:pic>
          <p:nvPicPr>
            <p:cNvPr id="22555" name="Picture 27" descr="dark-eyed_junc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 y="1753"/>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22540" name="Rectangle 17"/>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2537" name="Rectangle 29"/>
          <p:cNvSpPr>
            <a:spLocks noGrp="1" noChangeArrowheads="1"/>
          </p:cNvSpPr>
          <p:nvPr>
            <p:ph type="title"/>
          </p:nvPr>
        </p:nvSpPr>
        <p:spPr>
          <a:noFill/>
        </p:spPr>
        <p:txBody>
          <a:bodyPr/>
          <a:lstStyle/>
          <a:p>
            <a:pPr eaLnBrk="1" hangingPunct="1"/>
            <a:r>
              <a:rPr lang="en-US" altLang="en-US" smtClean="0"/>
              <a:t>Bird Song 1</a:t>
            </a:r>
          </a:p>
        </p:txBody>
      </p:sp>
      <p:sp>
        <p:nvSpPr>
          <p:cNvPr id="22538"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22554" name="CR_HOFI_1B_022401.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8125"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02" fill="hold"/>
                                        <p:tgtEl>
                                          <p:spTgt spid="225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255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9"/>
          <p:cNvSpPr txBox="1">
            <a:spLocks noChangeArrowheads="1"/>
          </p:cNvSpPr>
          <p:nvPr/>
        </p:nvSpPr>
        <p:spPr bwMode="auto">
          <a:xfrm>
            <a:off x="1003300" y="2054225"/>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American Robin</a:t>
            </a:r>
          </a:p>
        </p:txBody>
      </p:sp>
      <p:sp>
        <p:nvSpPr>
          <p:cNvPr id="23555" name="Text Box 10"/>
          <p:cNvSpPr txBox="1">
            <a:spLocks noChangeArrowheads="1"/>
          </p:cNvSpPr>
          <p:nvPr/>
        </p:nvSpPr>
        <p:spPr bwMode="auto">
          <a:xfrm>
            <a:off x="3505200" y="2054225"/>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Steller’s Jay</a:t>
            </a:r>
          </a:p>
        </p:txBody>
      </p:sp>
      <p:sp>
        <p:nvSpPr>
          <p:cNvPr id="23556" name="Text Box 11"/>
          <p:cNvSpPr txBox="1">
            <a:spLocks noChangeArrowheads="1"/>
          </p:cNvSpPr>
          <p:nvPr/>
        </p:nvSpPr>
        <p:spPr bwMode="auto">
          <a:xfrm>
            <a:off x="6145213" y="2054225"/>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C. Hairy Woodpecker</a:t>
            </a:r>
          </a:p>
        </p:txBody>
      </p:sp>
      <p:grpSp>
        <p:nvGrpSpPr>
          <p:cNvPr id="23578" name="Group 26"/>
          <p:cNvGrpSpPr>
            <a:grpSpLocks/>
          </p:cNvGrpSpPr>
          <p:nvPr/>
        </p:nvGrpSpPr>
        <p:grpSpPr bwMode="auto">
          <a:xfrm>
            <a:off x="901700" y="2784475"/>
            <a:ext cx="1984375" cy="1987550"/>
            <a:chOff x="568" y="1754"/>
            <a:chExt cx="1250" cy="1252"/>
          </a:xfrm>
        </p:grpSpPr>
        <p:pic>
          <p:nvPicPr>
            <p:cNvPr id="23577" name="Picture 25" descr="american_rob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 y="1754"/>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23568" name="Rectangle 1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3580" name="Group 28"/>
          <p:cNvGrpSpPr>
            <a:grpSpLocks/>
          </p:cNvGrpSpPr>
          <p:nvPr/>
        </p:nvGrpSpPr>
        <p:grpSpPr bwMode="auto">
          <a:xfrm>
            <a:off x="3533775" y="2787650"/>
            <a:ext cx="1997075" cy="1984375"/>
            <a:chOff x="2226" y="1756"/>
            <a:chExt cx="1258" cy="1250"/>
          </a:xfrm>
        </p:grpSpPr>
        <p:pic>
          <p:nvPicPr>
            <p:cNvPr id="23579" name="Picture 27" descr="stellers_ja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6" y="1762"/>
              <a:ext cx="1242" cy="1242"/>
            </a:xfrm>
            <a:prstGeom prst="rect">
              <a:avLst/>
            </a:prstGeom>
            <a:noFill/>
            <a:extLst>
              <a:ext uri="{909E8E84-426E-40DD-AFC4-6F175D3DCCD1}">
                <a14:hiddenFill xmlns:a14="http://schemas.microsoft.com/office/drawing/2010/main">
                  <a:solidFill>
                    <a:srgbClr val="FFFFFF"/>
                  </a:solidFill>
                </a14:hiddenFill>
              </a:ext>
            </a:extLst>
          </p:spPr>
        </p:pic>
        <p:sp>
          <p:nvSpPr>
            <p:cNvPr id="23566" name="Rectangle 19"/>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3575" name="Group 23"/>
          <p:cNvGrpSpPr>
            <a:grpSpLocks/>
          </p:cNvGrpSpPr>
          <p:nvPr/>
        </p:nvGrpSpPr>
        <p:grpSpPr bwMode="auto">
          <a:xfrm>
            <a:off x="6192838" y="2787650"/>
            <a:ext cx="1984375" cy="1984375"/>
            <a:chOff x="3901" y="1756"/>
            <a:chExt cx="1250" cy="1250"/>
          </a:xfrm>
        </p:grpSpPr>
        <p:pic>
          <p:nvPicPr>
            <p:cNvPr id="23573" name="Picture 21" descr="hairy_woodpeck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8" y="1758"/>
              <a:ext cx="1236" cy="1236"/>
            </a:xfrm>
            <a:prstGeom prst="rect">
              <a:avLst/>
            </a:prstGeom>
            <a:noFill/>
            <a:extLst>
              <a:ext uri="{909E8E84-426E-40DD-AFC4-6F175D3DCCD1}">
                <a14:hiddenFill xmlns:a14="http://schemas.microsoft.com/office/drawing/2010/main">
                  <a:solidFill>
                    <a:srgbClr val="FFFFFF"/>
                  </a:solidFill>
                </a14:hiddenFill>
              </a:ext>
            </a:extLst>
          </p:spPr>
        </p:pic>
        <p:sp>
          <p:nvSpPr>
            <p:cNvPr id="23564" name="Rectangle 2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3561" name="Rectangle 24"/>
          <p:cNvSpPr>
            <a:spLocks noGrp="1" noChangeArrowheads="1"/>
          </p:cNvSpPr>
          <p:nvPr>
            <p:ph type="title"/>
          </p:nvPr>
        </p:nvSpPr>
        <p:spPr>
          <a:noFill/>
        </p:spPr>
        <p:txBody>
          <a:bodyPr/>
          <a:lstStyle/>
          <a:p>
            <a:pPr eaLnBrk="1" hangingPunct="1"/>
            <a:r>
              <a:rPr lang="en-US" altLang="en-US" smtClean="0"/>
              <a:t>Bird Song 2</a:t>
            </a:r>
          </a:p>
        </p:txBody>
      </p:sp>
      <p:sp>
        <p:nvSpPr>
          <p:cNvPr id="23562" name="Rectangle 25"/>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23576" name="CR_HAWO_CALLS_021504.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1775"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410" fill="hold"/>
                                        <p:tgtEl>
                                          <p:spTgt spid="2357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357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1"/>
          <p:cNvSpPr txBox="1">
            <a:spLocks noChangeArrowheads="1"/>
          </p:cNvSpPr>
          <p:nvPr/>
        </p:nvSpPr>
        <p:spPr bwMode="auto">
          <a:xfrm>
            <a:off x="895350" y="2055813"/>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House Finch</a:t>
            </a:r>
          </a:p>
        </p:txBody>
      </p:sp>
      <p:sp>
        <p:nvSpPr>
          <p:cNvPr id="24580" name="Text Box 13"/>
          <p:cNvSpPr txBox="1">
            <a:spLocks noChangeArrowheads="1"/>
          </p:cNvSpPr>
          <p:nvPr/>
        </p:nvSpPr>
        <p:spPr bwMode="auto">
          <a:xfrm>
            <a:off x="6194425" y="2055813"/>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Pygmy Nuthatch</a:t>
            </a:r>
          </a:p>
        </p:txBody>
      </p:sp>
      <p:grpSp>
        <p:nvGrpSpPr>
          <p:cNvPr id="24606" name="Group 30"/>
          <p:cNvGrpSpPr>
            <a:grpSpLocks/>
          </p:cNvGrpSpPr>
          <p:nvPr/>
        </p:nvGrpSpPr>
        <p:grpSpPr bwMode="auto">
          <a:xfrm>
            <a:off x="901700" y="2781300"/>
            <a:ext cx="1984375" cy="1990725"/>
            <a:chOff x="568" y="1752"/>
            <a:chExt cx="1250" cy="1254"/>
          </a:xfrm>
        </p:grpSpPr>
        <p:pic>
          <p:nvPicPr>
            <p:cNvPr id="24605" name="Picture 29"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 y="1752"/>
              <a:ext cx="1242" cy="1242"/>
            </a:xfrm>
            <a:prstGeom prst="rect">
              <a:avLst/>
            </a:prstGeom>
            <a:noFill/>
            <a:extLst>
              <a:ext uri="{909E8E84-426E-40DD-AFC4-6F175D3DCCD1}">
                <a14:hiddenFill xmlns:a14="http://schemas.microsoft.com/office/drawing/2010/main">
                  <a:solidFill>
                    <a:srgbClr val="FFFFFF"/>
                  </a:solidFill>
                </a14:hiddenFill>
              </a:ext>
            </a:extLst>
          </p:spPr>
        </p:pic>
        <p:sp>
          <p:nvSpPr>
            <p:cNvPr id="24592"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4599" name="Group 23"/>
          <p:cNvGrpSpPr>
            <a:grpSpLocks/>
          </p:cNvGrpSpPr>
          <p:nvPr/>
        </p:nvGrpSpPr>
        <p:grpSpPr bwMode="auto">
          <a:xfrm>
            <a:off x="3546475" y="2787650"/>
            <a:ext cx="1984375" cy="1984375"/>
            <a:chOff x="2234" y="1756"/>
            <a:chExt cx="1250" cy="1250"/>
          </a:xfrm>
        </p:grpSpPr>
        <p:pic>
          <p:nvPicPr>
            <p:cNvPr id="24597" name="Picture 21" descr="broad_tailed_humming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 y="1758"/>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4590"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4604" name="Group 28"/>
          <p:cNvGrpSpPr>
            <a:grpSpLocks/>
          </p:cNvGrpSpPr>
          <p:nvPr/>
        </p:nvGrpSpPr>
        <p:grpSpPr bwMode="auto">
          <a:xfrm>
            <a:off x="6192838" y="2782888"/>
            <a:ext cx="1984375" cy="1989137"/>
            <a:chOff x="3901" y="1753"/>
            <a:chExt cx="1250" cy="1253"/>
          </a:xfrm>
        </p:grpSpPr>
        <p:pic>
          <p:nvPicPr>
            <p:cNvPr id="24603" name="Picture 27" descr="pygmy_nuthat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9" y="1753"/>
              <a:ext cx="1236" cy="1236"/>
            </a:xfrm>
            <a:prstGeom prst="rect">
              <a:avLst/>
            </a:prstGeom>
            <a:noFill/>
            <a:extLst>
              <a:ext uri="{909E8E84-426E-40DD-AFC4-6F175D3DCCD1}">
                <a14:hiddenFill xmlns:a14="http://schemas.microsoft.com/office/drawing/2010/main">
                  <a:solidFill>
                    <a:srgbClr val="FFFFFF"/>
                  </a:solidFill>
                </a14:hiddenFill>
              </a:ext>
            </a:extLst>
          </p:spPr>
        </p:pic>
        <p:sp>
          <p:nvSpPr>
            <p:cNvPr id="24588"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4585" name="Rectangle 21"/>
          <p:cNvSpPr>
            <a:spLocks noGrp="1" noChangeArrowheads="1"/>
          </p:cNvSpPr>
          <p:nvPr>
            <p:ph type="title"/>
          </p:nvPr>
        </p:nvSpPr>
        <p:spPr>
          <a:noFill/>
        </p:spPr>
        <p:txBody>
          <a:bodyPr/>
          <a:lstStyle/>
          <a:p>
            <a:pPr eaLnBrk="1" hangingPunct="1"/>
            <a:r>
              <a:rPr lang="en-US" altLang="en-US" smtClean="0"/>
              <a:t>Bird Song 3</a:t>
            </a:r>
          </a:p>
        </p:txBody>
      </p:sp>
      <p:sp>
        <p:nvSpPr>
          <p:cNvPr id="24586"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sp>
        <p:nvSpPr>
          <p:cNvPr id="24601" name="Text Box 10"/>
          <p:cNvSpPr txBox="1">
            <a:spLocks noChangeArrowheads="1"/>
          </p:cNvSpPr>
          <p:nvPr/>
        </p:nvSpPr>
        <p:spPr bwMode="auto">
          <a:xfrm>
            <a:off x="3505200" y="2054225"/>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Broad-tailed Hummingbird</a:t>
            </a:r>
          </a:p>
        </p:txBody>
      </p:sp>
      <p:pic>
        <p:nvPicPr>
          <p:cNvPr id="24602" name="CR_BTLH_060505.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8125" y="562768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85" fill="hold"/>
                                        <p:tgtEl>
                                          <p:spTgt spid="2460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460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24" name="Group 24"/>
          <p:cNvGrpSpPr>
            <a:grpSpLocks/>
          </p:cNvGrpSpPr>
          <p:nvPr/>
        </p:nvGrpSpPr>
        <p:grpSpPr bwMode="auto">
          <a:xfrm>
            <a:off x="896938" y="2787650"/>
            <a:ext cx="1989137" cy="1984375"/>
            <a:chOff x="565" y="1756"/>
            <a:chExt cx="1253" cy="1250"/>
          </a:xfrm>
        </p:grpSpPr>
        <p:pic>
          <p:nvPicPr>
            <p:cNvPr id="25623" name="Picture 23" descr="dark-eyed_jun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 y="1757"/>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5616"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5602" name="Text Box 11"/>
          <p:cNvSpPr txBox="1">
            <a:spLocks noChangeArrowheads="1"/>
          </p:cNvSpPr>
          <p:nvPr/>
        </p:nvSpPr>
        <p:spPr bwMode="auto">
          <a:xfrm>
            <a:off x="1122363" y="2054225"/>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Dark-eyed Junco</a:t>
            </a:r>
          </a:p>
        </p:txBody>
      </p:sp>
      <p:sp>
        <p:nvSpPr>
          <p:cNvPr id="25603" name="Text Box 12"/>
          <p:cNvSpPr txBox="1">
            <a:spLocks noChangeArrowheads="1"/>
          </p:cNvSpPr>
          <p:nvPr/>
        </p:nvSpPr>
        <p:spPr bwMode="auto">
          <a:xfrm>
            <a:off x="3733800" y="2054225"/>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American Robin</a:t>
            </a:r>
          </a:p>
        </p:txBody>
      </p:sp>
      <p:sp>
        <p:nvSpPr>
          <p:cNvPr id="25604" name="Text Box 13"/>
          <p:cNvSpPr txBox="1">
            <a:spLocks noChangeArrowheads="1"/>
          </p:cNvSpPr>
          <p:nvPr/>
        </p:nvSpPr>
        <p:spPr bwMode="auto">
          <a:xfrm>
            <a:off x="6413500" y="2054225"/>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Western Bluebird</a:t>
            </a:r>
          </a:p>
        </p:txBody>
      </p:sp>
      <p:grpSp>
        <p:nvGrpSpPr>
          <p:cNvPr id="25621" name="Group 21"/>
          <p:cNvGrpSpPr>
            <a:grpSpLocks/>
          </p:cNvGrpSpPr>
          <p:nvPr/>
        </p:nvGrpSpPr>
        <p:grpSpPr bwMode="auto">
          <a:xfrm>
            <a:off x="3546475" y="2787650"/>
            <a:ext cx="1984375" cy="1984375"/>
            <a:chOff x="2234" y="1756"/>
            <a:chExt cx="1250" cy="1250"/>
          </a:xfrm>
        </p:grpSpPr>
        <p:pic>
          <p:nvPicPr>
            <p:cNvPr id="25620" name="Picture 20" descr="american_rob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7" y="1758"/>
              <a:ext cx="1241" cy="1241"/>
            </a:xfrm>
            <a:prstGeom prst="rect">
              <a:avLst/>
            </a:prstGeom>
            <a:noFill/>
            <a:extLst>
              <a:ext uri="{909E8E84-426E-40DD-AFC4-6F175D3DCCD1}">
                <a14:hiddenFill xmlns:a14="http://schemas.microsoft.com/office/drawing/2010/main">
                  <a:solidFill>
                    <a:srgbClr val="FFFFFF"/>
                  </a:solidFill>
                </a14:hiddenFill>
              </a:ext>
            </a:extLst>
          </p:spPr>
        </p:pic>
        <p:sp>
          <p:nvSpPr>
            <p:cNvPr id="25614"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5626" name="Group 26"/>
          <p:cNvGrpSpPr>
            <a:grpSpLocks/>
          </p:cNvGrpSpPr>
          <p:nvPr/>
        </p:nvGrpSpPr>
        <p:grpSpPr bwMode="auto">
          <a:xfrm>
            <a:off x="6192838" y="2787650"/>
            <a:ext cx="1984375" cy="1984375"/>
            <a:chOff x="3901" y="1756"/>
            <a:chExt cx="1250" cy="1250"/>
          </a:xfrm>
        </p:grpSpPr>
        <p:pic>
          <p:nvPicPr>
            <p:cNvPr id="25625" name="Picture 25" descr="western_blue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3" y="1758"/>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25612"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5609" name="Rectangle 21"/>
          <p:cNvSpPr>
            <a:spLocks noGrp="1" noChangeArrowheads="1"/>
          </p:cNvSpPr>
          <p:nvPr>
            <p:ph type="title"/>
          </p:nvPr>
        </p:nvSpPr>
        <p:spPr>
          <a:noFill/>
        </p:spPr>
        <p:txBody>
          <a:bodyPr/>
          <a:lstStyle/>
          <a:p>
            <a:pPr eaLnBrk="1" hangingPunct="1"/>
            <a:r>
              <a:rPr lang="en-US" altLang="en-US" smtClean="0"/>
              <a:t>Bird Song 4</a:t>
            </a:r>
          </a:p>
        </p:txBody>
      </p:sp>
      <p:sp>
        <p:nvSpPr>
          <p:cNvPr id="2561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pic>
        <p:nvPicPr>
          <p:cNvPr id="25622" name="CR_AMRO_0223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9713"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61" fill="hold"/>
                                        <p:tgtEl>
                                          <p:spTgt spid="256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562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21"/>
          <p:cNvSpPr>
            <a:spLocks noGrp="1" noChangeArrowheads="1"/>
          </p:cNvSpPr>
          <p:nvPr>
            <p:ph type="title"/>
          </p:nvPr>
        </p:nvSpPr>
        <p:spPr>
          <a:noFill/>
        </p:spPr>
        <p:txBody>
          <a:bodyPr/>
          <a:lstStyle/>
          <a:p>
            <a:pPr eaLnBrk="1" hangingPunct="1"/>
            <a:r>
              <a:rPr lang="en-US" altLang="en-US" smtClean="0"/>
              <a:t>Bird Song 5</a:t>
            </a:r>
          </a:p>
        </p:txBody>
      </p:sp>
      <p:sp>
        <p:nvSpPr>
          <p:cNvPr id="2663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6652" name="Group 28"/>
          <p:cNvGrpSpPr>
            <a:grpSpLocks/>
          </p:cNvGrpSpPr>
          <p:nvPr/>
        </p:nvGrpSpPr>
        <p:grpSpPr bwMode="auto">
          <a:xfrm>
            <a:off x="3546475" y="2782888"/>
            <a:ext cx="1990725" cy="1989137"/>
            <a:chOff x="2234" y="1753"/>
            <a:chExt cx="1254" cy="1253"/>
          </a:xfrm>
        </p:grpSpPr>
        <p:pic>
          <p:nvPicPr>
            <p:cNvPr id="26651" name="Picture 27" descr="hairy_woodpeck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53"/>
              <a:ext cx="1252" cy="1252"/>
            </a:xfrm>
            <a:prstGeom prst="rect">
              <a:avLst/>
            </a:prstGeom>
            <a:noFill/>
            <a:extLst>
              <a:ext uri="{909E8E84-426E-40DD-AFC4-6F175D3DCCD1}">
                <a14:hiddenFill xmlns:a14="http://schemas.microsoft.com/office/drawing/2010/main">
                  <a:solidFill>
                    <a:srgbClr val="FFFFFF"/>
                  </a:solidFill>
                </a14:hiddenFill>
              </a:ext>
            </a:extLst>
          </p:spPr>
        </p:pic>
        <p:sp>
          <p:nvSpPr>
            <p:cNvPr id="26640" name="Rectangle 2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6654" name="Group 30"/>
          <p:cNvGrpSpPr>
            <a:grpSpLocks/>
          </p:cNvGrpSpPr>
          <p:nvPr/>
        </p:nvGrpSpPr>
        <p:grpSpPr bwMode="auto">
          <a:xfrm>
            <a:off x="6192838" y="2787650"/>
            <a:ext cx="1989137" cy="1998663"/>
            <a:chOff x="3901" y="1756"/>
            <a:chExt cx="1253" cy="1259"/>
          </a:xfrm>
        </p:grpSpPr>
        <p:pic>
          <p:nvPicPr>
            <p:cNvPr id="26653" name="Picture 29" descr="pygmy_nuthat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2" y="1763"/>
              <a:ext cx="1252" cy="1252"/>
            </a:xfrm>
            <a:prstGeom prst="rect">
              <a:avLst/>
            </a:prstGeom>
            <a:noFill/>
            <a:extLst>
              <a:ext uri="{909E8E84-426E-40DD-AFC4-6F175D3DCCD1}">
                <a14:hiddenFill xmlns:a14="http://schemas.microsoft.com/office/drawing/2010/main">
                  <a:solidFill>
                    <a:srgbClr val="FFFFFF"/>
                  </a:solidFill>
                </a14:hiddenFill>
              </a:ext>
            </a:extLst>
          </p:spPr>
        </p:pic>
        <p:sp>
          <p:nvSpPr>
            <p:cNvPr id="26638" name="Rectangle 3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6649" name="Group 25"/>
          <p:cNvGrpSpPr>
            <a:grpSpLocks/>
          </p:cNvGrpSpPr>
          <p:nvPr/>
        </p:nvGrpSpPr>
        <p:grpSpPr bwMode="auto">
          <a:xfrm>
            <a:off x="901700" y="2792413"/>
            <a:ext cx="1997075" cy="1992312"/>
            <a:chOff x="568" y="1759"/>
            <a:chExt cx="1258" cy="1255"/>
          </a:xfrm>
        </p:grpSpPr>
        <p:pic>
          <p:nvPicPr>
            <p:cNvPr id="26647" name="Picture 23" descr="stellers_ja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 y="1759"/>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26636" name="Rectangle 41"/>
            <p:cNvSpPr>
              <a:spLocks noChangeArrowheads="1"/>
            </p:cNvSpPr>
            <p:nvPr/>
          </p:nvSpPr>
          <p:spPr bwMode="auto">
            <a:xfrm>
              <a:off x="568" y="1764"/>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6644" name="Text Box 11"/>
          <p:cNvSpPr txBox="1">
            <a:spLocks noChangeArrowheads="1"/>
          </p:cNvSpPr>
          <p:nvPr/>
        </p:nvSpPr>
        <p:spPr bwMode="auto">
          <a:xfrm>
            <a:off x="3762375" y="2057400"/>
            <a:ext cx="190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Hairy Woodpecker</a:t>
            </a:r>
          </a:p>
        </p:txBody>
      </p:sp>
      <p:sp>
        <p:nvSpPr>
          <p:cNvPr id="26645" name="Text Box 12"/>
          <p:cNvSpPr txBox="1">
            <a:spLocks noChangeArrowheads="1"/>
          </p:cNvSpPr>
          <p:nvPr/>
        </p:nvSpPr>
        <p:spPr bwMode="auto">
          <a:xfrm>
            <a:off x="890588" y="2057400"/>
            <a:ext cx="2286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Steller’s Jay</a:t>
            </a:r>
          </a:p>
        </p:txBody>
      </p:sp>
      <p:sp>
        <p:nvSpPr>
          <p:cNvPr id="26646" name="Text Box 13"/>
          <p:cNvSpPr txBox="1">
            <a:spLocks noChangeArrowheads="1"/>
          </p:cNvSpPr>
          <p:nvPr/>
        </p:nvSpPr>
        <p:spPr bwMode="auto">
          <a:xfrm>
            <a:off x="6462713" y="20574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Pygmy Nuthatch</a:t>
            </a:r>
          </a:p>
        </p:txBody>
      </p:sp>
      <p:pic>
        <p:nvPicPr>
          <p:cNvPr id="26650" name="CR_STJA_0428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46063" y="56213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28" fill="hold"/>
                                        <p:tgtEl>
                                          <p:spTgt spid="266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6650"/>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1"/>
          <p:cNvSpPr txBox="1">
            <a:spLocks noChangeArrowheads="1"/>
          </p:cNvSpPr>
          <p:nvPr/>
        </p:nvSpPr>
        <p:spPr bwMode="auto">
          <a:xfrm>
            <a:off x="3762375" y="2057400"/>
            <a:ext cx="190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Pygmy Nuthatch</a:t>
            </a:r>
          </a:p>
        </p:txBody>
      </p:sp>
      <p:sp>
        <p:nvSpPr>
          <p:cNvPr id="27651" name="Text Box 12"/>
          <p:cNvSpPr txBox="1">
            <a:spLocks noChangeArrowheads="1"/>
          </p:cNvSpPr>
          <p:nvPr/>
        </p:nvSpPr>
        <p:spPr bwMode="auto">
          <a:xfrm>
            <a:off x="890588" y="2057400"/>
            <a:ext cx="2416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Mountain Chickadee</a:t>
            </a:r>
          </a:p>
        </p:txBody>
      </p:sp>
      <p:sp>
        <p:nvSpPr>
          <p:cNvPr id="27652" name="Text Box 13"/>
          <p:cNvSpPr txBox="1">
            <a:spLocks noChangeArrowheads="1"/>
          </p:cNvSpPr>
          <p:nvPr/>
        </p:nvSpPr>
        <p:spPr bwMode="auto">
          <a:xfrm>
            <a:off x="6462713" y="20574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American Robin</a:t>
            </a:r>
          </a:p>
        </p:txBody>
      </p:sp>
      <p:sp>
        <p:nvSpPr>
          <p:cNvPr id="27654" name="Rectangle 21"/>
          <p:cNvSpPr>
            <a:spLocks noGrp="1" noChangeArrowheads="1"/>
          </p:cNvSpPr>
          <p:nvPr>
            <p:ph type="title"/>
          </p:nvPr>
        </p:nvSpPr>
        <p:spPr>
          <a:noFill/>
        </p:spPr>
        <p:txBody>
          <a:bodyPr/>
          <a:lstStyle/>
          <a:p>
            <a:pPr eaLnBrk="1" hangingPunct="1"/>
            <a:r>
              <a:rPr lang="en-US" altLang="en-US" smtClean="0"/>
              <a:t>Bird Song 6</a:t>
            </a:r>
          </a:p>
        </p:txBody>
      </p:sp>
      <p:sp>
        <p:nvSpPr>
          <p:cNvPr id="27655"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7672" name="Group 24"/>
          <p:cNvGrpSpPr>
            <a:grpSpLocks/>
          </p:cNvGrpSpPr>
          <p:nvPr/>
        </p:nvGrpSpPr>
        <p:grpSpPr bwMode="auto">
          <a:xfrm>
            <a:off x="895350" y="2787650"/>
            <a:ext cx="1990725" cy="1984375"/>
            <a:chOff x="564" y="1756"/>
            <a:chExt cx="1254" cy="1250"/>
          </a:xfrm>
        </p:grpSpPr>
        <p:pic>
          <p:nvPicPr>
            <p:cNvPr id="27671" name="Picture 23" descr="mountain_chickade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 y="1758"/>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7664"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7669" name="Group 21"/>
          <p:cNvGrpSpPr>
            <a:grpSpLocks/>
          </p:cNvGrpSpPr>
          <p:nvPr/>
        </p:nvGrpSpPr>
        <p:grpSpPr bwMode="auto">
          <a:xfrm>
            <a:off x="3548063" y="2787650"/>
            <a:ext cx="1984375" cy="1989138"/>
            <a:chOff x="2235" y="1756"/>
            <a:chExt cx="1250" cy="1253"/>
          </a:xfrm>
        </p:grpSpPr>
        <p:pic>
          <p:nvPicPr>
            <p:cNvPr id="27668" name="Picture 20" descr="pygmy_nuthat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 y="1762"/>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7662" name="Rectangle 31"/>
            <p:cNvSpPr>
              <a:spLocks noChangeArrowheads="1"/>
            </p:cNvSpPr>
            <p:nvPr/>
          </p:nvSpPr>
          <p:spPr bwMode="auto">
            <a:xfrm>
              <a:off x="2235"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7674" name="Group 26"/>
          <p:cNvGrpSpPr>
            <a:grpSpLocks/>
          </p:cNvGrpSpPr>
          <p:nvPr/>
        </p:nvGrpSpPr>
        <p:grpSpPr bwMode="auto">
          <a:xfrm>
            <a:off x="6192838" y="2774950"/>
            <a:ext cx="1990725" cy="1997075"/>
            <a:chOff x="3901" y="1748"/>
            <a:chExt cx="1254" cy="1258"/>
          </a:xfrm>
        </p:grpSpPr>
        <p:pic>
          <p:nvPicPr>
            <p:cNvPr id="27673" name="Picture 25" descr="american_rob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3" y="1748"/>
              <a:ext cx="1252" cy="1252"/>
            </a:xfrm>
            <a:prstGeom prst="rect">
              <a:avLst/>
            </a:prstGeom>
            <a:noFill/>
            <a:extLst>
              <a:ext uri="{909E8E84-426E-40DD-AFC4-6F175D3DCCD1}">
                <a14:hiddenFill xmlns:a14="http://schemas.microsoft.com/office/drawing/2010/main">
                  <a:solidFill>
                    <a:srgbClr val="FFFFFF"/>
                  </a:solidFill>
                </a14:hiddenFill>
              </a:ext>
            </a:extLst>
          </p:spPr>
        </p:pic>
        <p:sp>
          <p:nvSpPr>
            <p:cNvPr id="27660"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7670" name="CR_PYNU_1B_040205.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9713" y="56356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02" fill="hold"/>
                                        <p:tgtEl>
                                          <p:spTgt spid="2767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767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1"/>
          <p:cNvSpPr txBox="1">
            <a:spLocks noChangeArrowheads="1"/>
          </p:cNvSpPr>
          <p:nvPr/>
        </p:nvSpPr>
        <p:spPr bwMode="auto">
          <a:xfrm>
            <a:off x="6346825" y="2058988"/>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Broad-tailed Hummingbird</a:t>
            </a:r>
          </a:p>
        </p:txBody>
      </p:sp>
      <p:sp>
        <p:nvSpPr>
          <p:cNvPr id="28675" name="Text Box 12"/>
          <p:cNvSpPr txBox="1">
            <a:spLocks noChangeArrowheads="1"/>
          </p:cNvSpPr>
          <p:nvPr/>
        </p:nvSpPr>
        <p:spPr bwMode="auto">
          <a:xfrm>
            <a:off x="1092200" y="2058988"/>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American Robin</a:t>
            </a:r>
          </a:p>
        </p:txBody>
      </p:sp>
      <p:sp>
        <p:nvSpPr>
          <p:cNvPr id="28676" name="Text Box 13"/>
          <p:cNvSpPr txBox="1">
            <a:spLocks noChangeArrowheads="1"/>
          </p:cNvSpPr>
          <p:nvPr/>
        </p:nvSpPr>
        <p:spPr bwMode="auto">
          <a:xfrm>
            <a:off x="3565525" y="2058988"/>
            <a:ext cx="2100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Mourning Dove</a:t>
            </a:r>
          </a:p>
        </p:txBody>
      </p:sp>
      <p:grpSp>
        <p:nvGrpSpPr>
          <p:cNvPr id="28696" name="Group 24"/>
          <p:cNvGrpSpPr>
            <a:grpSpLocks/>
          </p:cNvGrpSpPr>
          <p:nvPr/>
        </p:nvGrpSpPr>
        <p:grpSpPr bwMode="auto">
          <a:xfrm>
            <a:off x="901700" y="2787650"/>
            <a:ext cx="1984375" cy="1984375"/>
            <a:chOff x="568" y="1756"/>
            <a:chExt cx="1250" cy="1250"/>
          </a:xfrm>
        </p:grpSpPr>
        <p:pic>
          <p:nvPicPr>
            <p:cNvPr id="28695" name="Picture 23" descr="american_rob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 y="1758"/>
              <a:ext cx="1240" cy="1240"/>
            </a:xfrm>
            <a:prstGeom prst="rect">
              <a:avLst/>
            </a:prstGeom>
            <a:noFill/>
            <a:extLst>
              <a:ext uri="{909E8E84-426E-40DD-AFC4-6F175D3DCCD1}">
                <a14:hiddenFill xmlns:a14="http://schemas.microsoft.com/office/drawing/2010/main">
                  <a:solidFill>
                    <a:srgbClr val="FFFFFF"/>
                  </a:solidFill>
                </a14:hiddenFill>
              </a:ext>
            </a:extLst>
          </p:spPr>
        </p:pic>
        <p:sp>
          <p:nvSpPr>
            <p:cNvPr id="28688"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28679" name="Rectangle 21"/>
          <p:cNvSpPr>
            <a:spLocks noGrp="1" noChangeArrowheads="1"/>
          </p:cNvSpPr>
          <p:nvPr>
            <p:ph type="title"/>
          </p:nvPr>
        </p:nvSpPr>
        <p:spPr>
          <a:noFill/>
        </p:spPr>
        <p:txBody>
          <a:bodyPr/>
          <a:lstStyle/>
          <a:p>
            <a:pPr eaLnBrk="1" hangingPunct="1"/>
            <a:r>
              <a:rPr lang="en-US" altLang="en-US" smtClean="0"/>
              <a:t>Bird Song 7</a:t>
            </a:r>
          </a:p>
        </p:txBody>
      </p:sp>
      <p:sp>
        <p:nvSpPr>
          <p:cNvPr id="2868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8693" name="Group 21"/>
          <p:cNvGrpSpPr>
            <a:grpSpLocks/>
          </p:cNvGrpSpPr>
          <p:nvPr/>
        </p:nvGrpSpPr>
        <p:grpSpPr bwMode="auto">
          <a:xfrm>
            <a:off x="3546475" y="2787650"/>
            <a:ext cx="1990725" cy="1984375"/>
            <a:chOff x="2234" y="1756"/>
            <a:chExt cx="1254" cy="1250"/>
          </a:xfrm>
        </p:grpSpPr>
        <p:pic>
          <p:nvPicPr>
            <p:cNvPr id="28692" name="Picture 20" descr="morning_dov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1" y="1758"/>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28686" name="Rectangle 30"/>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8698" name="Group 26"/>
          <p:cNvGrpSpPr>
            <a:grpSpLocks/>
          </p:cNvGrpSpPr>
          <p:nvPr/>
        </p:nvGrpSpPr>
        <p:grpSpPr bwMode="auto">
          <a:xfrm>
            <a:off x="6188075" y="2781300"/>
            <a:ext cx="1989138" cy="1990725"/>
            <a:chOff x="3898" y="1752"/>
            <a:chExt cx="1253" cy="1254"/>
          </a:xfrm>
        </p:grpSpPr>
        <p:pic>
          <p:nvPicPr>
            <p:cNvPr id="28697" name="Picture 25" descr="broad_tailed_humming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8" y="1752"/>
              <a:ext cx="1252" cy="1252"/>
            </a:xfrm>
            <a:prstGeom prst="rect">
              <a:avLst/>
            </a:prstGeom>
            <a:noFill/>
            <a:extLst>
              <a:ext uri="{909E8E84-426E-40DD-AFC4-6F175D3DCCD1}">
                <a14:hiddenFill xmlns:a14="http://schemas.microsoft.com/office/drawing/2010/main">
                  <a:solidFill>
                    <a:srgbClr val="FFFFFF"/>
                  </a:solidFill>
                </a14:hiddenFill>
              </a:ext>
            </a:extLst>
          </p:spPr>
        </p:pic>
        <p:sp>
          <p:nvSpPr>
            <p:cNvPr id="28684" name="Rectangle 33"/>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8694"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9713" y="56292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25" fill="hold"/>
                                        <p:tgtEl>
                                          <p:spTgt spid="286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869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1"/>
          <p:cNvSpPr txBox="1">
            <a:spLocks noChangeArrowheads="1"/>
          </p:cNvSpPr>
          <p:nvPr/>
        </p:nvSpPr>
        <p:spPr bwMode="auto">
          <a:xfrm>
            <a:off x="914400" y="2057400"/>
            <a:ext cx="218281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Western Bluebird</a:t>
            </a:r>
          </a:p>
          <a:p>
            <a:pPr eaLnBrk="1" hangingPunct="1">
              <a:spcBef>
                <a:spcPct val="50000"/>
              </a:spcBef>
            </a:pPr>
            <a:endParaRPr lang="en-US" altLang="en-US" b="0"/>
          </a:p>
        </p:txBody>
      </p:sp>
      <p:sp>
        <p:nvSpPr>
          <p:cNvPr id="29699" name="Text Box 12"/>
          <p:cNvSpPr txBox="1">
            <a:spLocks noChangeArrowheads="1"/>
          </p:cNvSpPr>
          <p:nvPr/>
        </p:nvSpPr>
        <p:spPr bwMode="auto">
          <a:xfrm>
            <a:off x="3733800" y="20574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House Finch</a:t>
            </a:r>
          </a:p>
        </p:txBody>
      </p:sp>
      <p:sp>
        <p:nvSpPr>
          <p:cNvPr id="29700" name="Text Box 13"/>
          <p:cNvSpPr txBox="1">
            <a:spLocks noChangeArrowheads="1"/>
          </p:cNvSpPr>
          <p:nvPr/>
        </p:nvSpPr>
        <p:spPr bwMode="auto">
          <a:xfrm>
            <a:off x="6462713" y="20574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Pygmy Nuthatch</a:t>
            </a:r>
          </a:p>
        </p:txBody>
      </p:sp>
      <p:sp>
        <p:nvSpPr>
          <p:cNvPr id="29702" name="Rectangle 21"/>
          <p:cNvSpPr>
            <a:spLocks noGrp="1" noChangeArrowheads="1"/>
          </p:cNvSpPr>
          <p:nvPr>
            <p:ph type="title"/>
          </p:nvPr>
        </p:nvSpPr>
        <p:spPr>
          <a:noFill/>
        </p:spPr>
        <p:txBody>
          <a:bodyPr/>
          <a:lstStyle/>
          <a:p>
            <a:pPr eaLnBrk="1" hangingPunct="1"/>
            <a:r>
              <a:rPr lang="en-US" altLang="en-US" smtClean="0"/>
              <a:t>Bird Song 8</a:t>
            </a:r>
          </a:p>
        </p:txBody>
      </p:sp>
      <p:sp>
        <p:nvSpPr>
          <p:cNvPr id="29703"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29722" name="Group 26"/>
          <p:cNvGrpSpPr>
            <a:grpSpLocks/>
          </p:cNvGrpSpPr>
          <p:nvPr/>
        </p:nvGrpSpPr>
        <p:grpSpPr bwMode="auto">
          <a:xfrm>
            <a:off x="3546475" y="2787650"/>
            <a:ext cx="1984375" cy="1984375"/>
            <a:chOff x="2234" y="1756"/>
            <a:chExt cx="1250" cy="1250"/>
          </a:xfrm>
        </p:grpSpPr>
        <p:pic>
          <p:nvPicPr>
            <p:cNvPr id="29721" name="Picture 25"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7" y="1769"/>
              <a:ext cx="1236" cy="1236"/>
            </a:xfrm>
            <a:prstGeom prst="rect">
              <a:avLst/>
            </a:prstGeom>
            <a:noFill/>
            <a:extLst>
              <a:ext uri="{909E8E84-426E-40DD-AFC4-6F175D3DCCD1}">
                <a14:hiddenFill xmlns:a14="http://schemas.microsoft.com/office/drawing/2010/main">
                  <a:solidFill>
                    <a:srgbClr val="FFFFFF"/>
                  </a:solidFill>
                </a14:hiddenFill>
              </a:ext>
            </a:extLst>
          </p:spPr>
        </p:pic>
        <p:sp>
          <p:nvSpPr>
            <p:cNvPr id="29712" name="Rectangle 2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9717" name="Group 21"/>
          <p:cNvGrpSpPr>
            <a:grpSpLocks/>
          </p:cNvGrpSpPr>
          <p:nvPr/>
        </p:nvGrpSpPr>
        <p:grpSpPr bwMode="auto">
          <a:xfrm>
            <a:off x="901700" y="2787650"/>
            <a:ext cx="1984375" cy="1984375"/>
            <a:chOff x="568" y="1756"/>
            <a:chExt cx="1250" cy="1250"/>
          </a:xfrm>
        </p:grpSpPr>
        <p:pic>
          <p:nvPicPr>
            <p:cNvPr id="29716" name="Picture 20" descr="western_bluebir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 y="1762"/>
              <a:ext cx="1242" cy="1242"/>
            </a:xfrm>
            <a:prstGeom prst="rect">
              <a:avLst/>
            </a:prstGeom>
            <a:noFill/>
            <a:extLst>
              <a:ext uri="{909E8E84-426E-40DD-AFC4-6F175D3DCCD1}">
                <a14:hiddenFill xmlns:a14="http://schemas.microsoft.com/office/drawing/2010/main">
                  <a:solidFill>
                    <a:srgbClr val="FFFFFF"/>
                  </a:solidFill>
                </a14:hiddenFill>
              </a:ext>
            </a:extLst>
          </p:spPr>
        </p:pic>
        <p:sp>
          <p:nvSpPr>
            <p:cNvPr id="29710" name="Rectangle 31"/>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29720" name="Group 24"/>
          <p:cNvGrpSpPr>
            <a:grpSpLocks/>
          </p:cNvGrpSpPr>
          <p:nvPr/>
        </p:nvGrpSpPr>
        <p:grpSpPr bwMode="auto">
          <a:xfrm>
            <a:off x="6188075" y="2787650"/>
            <a:ext cx="1989138" cy="1989138"/>
            <a:chOff x="3898" y="1756"/>
            <a:chExt cx="1253" cy="1253"/>
          </a:xfrm>
        </p:grpSpPr>
        <p:pic>
          <p:nvPicPr>
            <p:cNvPr id="29719" name="Picture 23" descr="pygmy_nuthat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8" y="1763"/>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29708"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29718" name="CR_WEBL_CALLS_2_021106.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46063" y="56229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71" fill="hold"/>
                                        <p:tgtEl>
                                          <p:spTgt spid="297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29718"/>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1"/>
          <p:cNvSpPr txBox="1">
            <a:spLocks noChangeArrowheads="1"/>
          </p:cNvSpPr>
          <p:nvPr/>
        </p:nvSpPr>
        <p:spPr bwMode="auto">
          <a:xfrm>
            <a:off x="6457950" y="2055813"/>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Mountain Chickadee</a:t>
            </a:r>
          </a:p>
        </p:txBody>
      </p:sp>
      <p:sp>
        <p:nvSpPr>
          <p:cNvPr id="30723" name="Text Box 12"/>
          <p:cNvSpPr txBox="1">
            <a:spLocks noChangeArrowheads="1"/>
          </p:cNvSpPr>
          <p:nvPr/>
        </p:nvSpPr>
        <p:spPr bwMode="auto">
          <a:xfrm>
            <a:off x="3657600" y="2055813"/>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Western Bluebird</a:t>
            </a:r>
          </a:p>
        </p:txBody>
      </p:sp>
      <p:sp>
        <p:nvSpPr>
          <p:cNvPr id="30724" name="Text Box 13"/>
          <p:cNvSpPr txBox="1">
            <a:spLocks noChangeArrowheads="1"/>
          </p:cNvSpPr>
          <p:nvPr/>
        </p:nvSpPr>
        <p:spPr bwMode="auto">
          <a:xfrm>
            <a:off x="1185863" y="2055813"/>
            <a:ext cx="1752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Steller's Jay</a:t>
            </a:r>
          </a:p>
        </p:txBody>
      </p:sp>
      <p:sp>
        <p:nvSpPr>
          <p:cNvPr id="30726" name="Rectangle 21"/>
          <p:cNvSpPr>
            <a:spLocks noGrp="1" noChangeArrowheads="1"/>
          </p:cNvSpPr>
          <p:nvPr>
            <p:ph type="title"/>
          </p:nvPr>
        </p:nvSpPr>
        <p:spPr>
          <a:noFill/>
        </p:spPr>
        <p:txBody>
          <a:bodyPr/>
          <a:lstStyle/>
          <a:p>
            <a:pPr eaLnBrk="1" hangingPunct="1"/>
            <a:r>
              <a:rPr lang="en-US" altLang="en-US" smtClean="0"/>
              <a:t>Bird Song 9</a:t>
            </a:r>
          </a:p>
        </p:txBody>
      </p:sp>
      <p:sp>
        <p:nvSpPr>
          <p:cNvPr id="30727"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30744" name="Group 24"/>
          <p:cNvGrpSpPr>
            <a:grpSpLocks/>
          </p:cNvGrpSpPr>
          <p:nvPr/>
        </p:nvGrpSpPr>
        <p:grpSpPr bwMode="auto">
          <a:xfrm>
            <a:off x="901700" y="2781300"/>
            <a:ext cx="1989138" cy="1990725"/>
            <a:chOff x="568" y="1752"/>
            <a:chExt cx="1253" cy="1254"/>
          </a:xfrm>
        </p:grpSpPr>
        <p:pic>
          <p:nvPicPr>
            <p:cNvPr id="30743" name="Picture 23" descr="stellers_ja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 y="1752"/>
              <a:ext cx="1251" cy="1251"/>
            </a:xfrm>
            <a:prstGeom prst="rect">
              <a:avLst/>
            </a:prstGeom>
            <a:noFill/>
            <a:extLst>
              <a:ext uri="{909E8E84-426E-40DD-AFC4-6F175D3DCCD1}">
                <a14:hiddenFill xmlns:a14="http://schemas.microsoft.com/office/drawing/2010/main">
                  <a:solidFill>
                    <a:srgbClr val="FFFFFF"/>
                  </a:solidFill>
                </a14:hiddenFill>
              </a:ext>
            </a:extLst>
          </p:spPr>
        </p:pic>
        <p:sp>
          <p:nvSpPr>
            <p:cNvPr id="30736"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0741" name="Group 21"/>
          <p:cNvGrpSpPr>
            <a:grpSpLocks/>
          </p:cNvGrpSpPr>
          <p:nvPr/>
        </p:nvGrpSpPr>
        <p:grpSpPr bwMode="auto">
          <a:xfrm>
            <a:off x="6192838" y="2787650"/>
            <a:ext cx="1984375" cy="1984375"/>
            <a:chOff x="3901" y="1756"/>
            <a:chExt cx="1250" cy="1250"/>
          </a:xfrm>
        </p:grpSpPr>
        <p:pic>
          <p:nvPicPr>
            <p:cNvPr id="30740" name="Picture 20" descr="mountain_chickade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3" y="1759"/>
              <a:ext cx="1242" cy="1242"/>
            </a:xfrm>
            <a:prstGeom prst="rect">
              <a:avLst/>
            </a:prstGeom>
            <a:noFill/>
            <a:extLst>
              <a:ext uri="{909E8E84-426E-40DD-AFC4-6F175D3DCCD1}">
                <a14:hiddenFill xmlns:a14="http://schemas.microsoft.com/office/drawing/2010/main">
                  <a:solidFill>
                    <a:srgbClr val="FFFFFF"/>
                  </a:solidFill>
                </a14:hiddenFill>
              </a:ext>
            </a:extLst>
          </p:spPr>
        </p:pic>
        <p:sp>
          <p:nvSpPr>
            <p:cNvPr id="30734"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0746" name="Group 26"/>
          <p:cNvGrpSpPr>
            <a:grpSpLocks/>
          </p:cNvGrpSpPr>
          <p:nvPr/>
        </p:nvGrpSpPr>
        <p:grpSpPr bwMode="auto">
          <a:xfrm>
            <a:off x="3546475" y="2787650"/>
            <a:ext cx="1984375" cy="1984375"/>
            <a:chOff x="2234" y="1756"/>
            <a:chExt cx="1250" cy="1250"/>
          </a:xfrm>
        </p:grpSpPr>
        <p:pic>
          <p:nvPicPr>
            <p:cNvPr id="30745" name="Picture 25" descr="western_bluebir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6" y="1763"/>
              <a:ext cx="1242" cy="1242"/>
            </a:xfrm>
            <a:prstGeom prst="rect">
              <a:avLst/>
            </a:prstGeom>
            <a:noFill/>
            <a:extLst>
              <a:ext uri="{909E8E84-426E-40DD-AFC4-6F175D3DCCD1}">
                <a14:hiddenFill xmlns:a14="http://schemas.microsoft.com/office/drawing/2010/main">
                  <a:solidFill>
                    <a:srgbClr val="FFFFFF"/>
                  </a:solidFill>
                </a14:hiddenFill>
              </a:ext>
            </a:extLst>
          </p:spPr>
        </p:pic>
        <p:sp>
          <p:nvSpPr>
            <p:cNvPr id="30732" name="Rectangle 34"/>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30742" name="CR_MOCH_CALLS_041203.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9713" y="5594649"/>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771" fill="hold"/>
                                        <p:tgtEl>
                                          <p:spTgt spid="3074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3074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0"/>
          <p:cNvSpPr txBox="1">
            <a:spLocks noChangeArrowheads="1"/>
          </p:cNvSpPr>
          <p:nvPr/>
        </p:nvSpPr>
        <p:spPr bwMode="auto">
          <a:xfrm>
            <a:off x="4954588" y="377825"/>
            <a:ext cx="35814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600"/>
              <a:t>Birds “sing” to attract mates and announce their territories.</a:t>
            </a:r>
            <a:br>
              <a:rPr lang="en-US" altLang="en-US" sz="2600"/>
            </a:br>
            <a:r>
              <a:rPr lang="en-US" altLang="en-US" sz="2600"/>
              <a:t> </a:t>
            </a:r>
          </a:p>
          <a:p>
            <a:pPr eaLnBrk="1" hangingPunct="1">
              <a:spcBef>
                <a:spcPct val="50000"/>
              </a:spcBef>
            </a:pPr>
            <a:r>
              <a:rPr lang="en-US" altLang="en-US" sz="2600"/>
              <a:t>Birds “call” in alarm, or to announce food.</a:t>
            </a:r>
            <a:br>
              <a:rPr lang="en-US" altLang="en-US" sz="2600"/>
            </a:br>
            <a:endParaRPr lang="en-US" altLang="en-US" sz="2600"/>
          </a:p>
          <a:p>
            <a:pPr eaLnBrk="1" hangingPunct="1">
              <a:spcBef>
                <a:spcPct val="50000"/>
              </a:spcBef>
            </a:pPr>
            <a:r>
              <a:rPr lang="en-US" altLang="en-US" sz="2600"/>
              <a:t>Each Bird species has its own song and call.</a:t>
            </a:r>
          </a:p>
          <a:p>
            <a:pPr eaLnBrk="1" hangingPunct="1">
              <a:spcBef>
                <a:spcPct val="50000"/>
              </a:spcBef>
            </a:pPr>
            <a:endParaRPr lang="en-US" altLang="en-US" sz="2000" b="0">
              <a:latin typeface="Verdana" panose="020B0604030504040204" pitchFamily="34" charset="0"/>
            </a:endParaRPr>
          </a:p>
        </p:txBody>
      </p:sp>
      <p:sp>
        <p:nvSpPr>
          <p:cNvPr id="4099"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3200"/>
              <a:t>Did you know?</a:t>
            </a:r>
          </a:p>
        </p:txBody>
      </p:sp>
      <p:pic>
        <p:nvPicPr>
          <p:cNvPr id="4100" name="Picture 25" descr="en00754_"/>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2459038" y="2667000"/>
            <a:ext cx="333375" cy="488950"/>
          </a:xfrm>
          <a:noFill/>
        </p:spPr>
      </p:pic>
      <p:pic>
        <p:nvPicPr>
          <p:cNvPr id="4101" name="Picture 17" descr="j0115906"/>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503238" y="1179513"/>
            <a:ext cx="2971800" cy="2203450"/>
          </a:xfrm>
          <a:noFill/>
        </p:spPr>
      </p:pic>
      <p:pic>
        <p:nvPicPr>
          <p:cNvPr id="4102" name="Picture 28" descr="en00754_"/>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rcRect/>
          <a:stretch>
            <a:fillRect/>
          </a:stretch>
        </p:blipFill>
        <p:spPr>
          <a:xfrm>
            <a:off x="2889250" y="4068763"/>
            <a:ext cx="266700" cy="388937"/>
          </a:xfrm>
          <a:noFill/>
        </p:spPr>
      </p:pic>
      <p:pic>
        <p:nvPicPr>
          <p:cNvPr id="4103"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900" y="2946400"/>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9813" y="3495675"/>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4625" y="4538663"/>
            <a:ext cx="2667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2"/>
          <p:cNvSpPr txBox="1">
            <a:spLocks noChangeArrowheads="1"/>
          </p:cNvSpPr>
          <p:nvPr/>
        </p:nvSpPr>
        <p:spPr bwMode="auto">
          <a:xfrm>
            <a:off x="914400" y="2065338"/>
            <a:ext cx="2286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Dark-eyed Junco</a:t>
            </a:r>
          </a:p>
        </p:txBody>
      </p:sp>
      <p:sp>
        <p:nvSpPr>
          <p:cNvPr id="31747" name="Text Box 13"/>
          <p:cNvSpPr txBox="1">
            <a:spLocks noChangeArrowheads="1"/>
          </p:cNvSpPr>
          <p:nvPr/>
        </p:nvSpPr>
        <p:spPr bwMode="auto">
          <a:xfrm>
            <a:off x="6491288" y="2065338"/>
            <a:ext cx="2286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Hairy Woodpecker</a:t>
            </a:r>
          </a:p>
        </p:txBody>
      </p:sp>
      <p:sp>
        <p:nvSpPr>
          <p:cNvPr id="31749" name="Rectangle 21"/>
          <p:cNvSpPr>
            <a:spLocks noGrp="1" noChangeArrowheads="1"/>
          </p:cNvSpPr>
          <p:nvPr>
            <p:ph type="title"/>
          </p:nvPr>
        </p:nvSpPr>
        <p:spPr>
          <a:xfrm>
            <a:off x="433388" y="274638"/>
            <a:ext cx="8229600" cy="1143000"/>
          </a:xfrm>
          <a:noFill/>
        </p:spPr>
        <p:txBody>
          <a:bodyPr/>
          <a:lstStyle/>
          <a:p>
            <a:pPr eaLnBrk="1" hangingPunct="1"/>
            <a:r>
              <a:rPr lang="en-US" altLang="en-US" smtClean="0"/>
              <a:t>Bird Song 10</a:t>
            </a:r>
          </a:p>
        </p:txBody>
      </p:sp>
      <p:sp>
        <p:nvSpPr>
          <p:cNvPr id="3175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pPr>
            <a:r>
              <a:rPr lang="en-US" altLang="en-US" sz="2400" b="0"/>
              <a:t>     Which bird do you hear?</a:t>
            </a:r>
          </a:p>
        </p:txBody>
      </p:sp>
      <p:grpSp>
        <p:nvGrpSpPr>
          <p:cNvPr id="31765" name="Group 21"/>
          <p:cNvGrpSpPr>
            <a:grpSpLocks/>
          </p:cNvGrpSpPr>
          <p:nvPr/>
        </p:nvGrpSpPr>
        <p:grpSpPr bwMode="auto">
          <a:xfrm>
            <a:off x="889000" y="2787650"/>
            <a:ext cx="1997075" cy="1984375"/>
            <a:chOff x="560" y="1756"/>
            <a:chExt cx="1258" cy="1250"/>
          </a:xfrm>
        </p:grpSpPr>
        <p:pic>
          <p:nvPicPr>
            <p:cNvPr id="31764" name="Picture 20" descr="dark-eyed_jun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 y="1758"/>
              <a:ext cx="1247" cy="1247"/>
            </a:xfrm>
            <a:prstGeom prst="rect">
              <a:avLst/>
            </a:prstGeom>
            <a:noFill/>
            <a:extLst>
              <a:ext uri="{909E8E84-426E-40DD-AFC4-6F175D3DCCD1}">
                <a14:hiddenFill xmlns:a14="http://schemas.microsoft.com/office/drawing/2010/main">
                  <a:solidFill>
                    <a:srgbClr val="FFFFFF"/>
                  </a:solidFill>
                </a14:hiddenFill>
              </a:ext>
            </a:extLst>
          </p:spPr>
        </p:pic>
        <p:sp>
          <p:nvSpPr>
            <p:cNvPr id="31760" name="Rectangle 29"/>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1771" name="Group 27"/>
          <p:cNvGrpSpPr>
            <a:grpSpLocks/>
          </p:cNvGrpSpPr>
          <p:nvPr/>
        </p:nvGrpSpPr>
        <p:grpSpPr bwMode="auto">
          <a:xfrm>
            <a:off x="3546475" y="2787650"/>
            <a:ext cx="1990725" cy="1984375"/>
            <a:chOff x="2234" y="1756"/>
            <a:chExt cx="1254" cy="1250"/>
          </a:xfrm>
        </p:grpSpPr>
        <p:pic>
          <p:nvPicPr>
            <p:cNvPr id="31770" name="Picture 26" descr="morning_dov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 y="1758"/>
              <a:ext cx="1241" cy="1241"/>
            </a:xfrm>
            <a:prstGeom prst="rect">
              <a:avLst/>
            </a:prstGeom>
            <a:noFill/>
            <a:extLst>
              <a:ext uri="{909E8E84-426E-40DD-AFC4-6F175D3DCCD1}">
                <a14:hiddenFill xmlns:a14="http://schemas.microsoft.com/office/drawing/2010/main">
                  <a:solidFill>
                    <a:srgbClr val="FFFFFF"/>
                  </a:solidFill>
                </a14:hiddenFill>
              </a:ext>
            </a:extLst>
          </p:spPr>
        </p:pic>
        <p:sp>
          <p:nvSpPr>
            <p:cNvPr id="31758" name="Rectangle 32"/>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grpSp>
        <p:nvGrpSpPr>
          <p:cNvPr id="31769" name="Group 25"/>
          <p:cNvGrpSpPr>
            <a:grpSpLocks/>
          </p:cNvGrpSpPr>
          <p:nvPr/>
        </p:nvGrpSpPr>
        <p:grpSpPr bwMode="auto">
          <a:xfrm>
            <a:off x="6191250" y="2782888"/>
            <a:ext cx="1984375" cy="1987550"/>
            <a:chOff x="3900" y="1753"/>
            <a:chExt cx="1250" cy="1252"/>
          </a:xfrm>
        </p:grpSpPr>
        <p:pic>
          <p:nvPicPr>
            <p:cNvPr id="31768" name="Picture 24" descr="hairy_woodpeck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7" y="1753"/>
              <a:ext cx="1241" cy="1241"/>
            </a:xfrm>
            <a:prstGeom prst="rect">
              <a:avLst/>
            </a:prstGeom>
            <a:noFill/>
            <a:extLst>
              <a:ext uri="{909E8E84-426E-40DD-AFC4-6F175D3DCCD1}">
                <a14:hiddenFill xmlns:a14="http://schemas.microsoft.com/office/drawing/2010/main">
                  <a:solidFill>
                    <a:srgbClr val="FFFFFF"/>
                  </a:solidFill>
                </a14:hiddenFill>
              </a:ext>
            </a:extLst>
          </p:spPr>
        </p:pic>
        <p:sp>
          <p:nvSpPr>
            <p:cNvPr id="31756" name="Rectangle 35"/>
            <p:cNvSpPr>
              <a:spLocks noChangeArrowheads="1"/>
            </p:cNvSpPr>
            <p:nvPr/>
          </p:nvSpPr>
          <p:spPr bwMode="auto">
            <a:xfrm>
              <a:off x="3900" y="1755"/>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31754" name="TextBox 18"/>
          <p:cNvSpPr txBox="1">
            <a:spLocks noChangeArrowheads="1"/>
          </p:cNvSpPr>
          <p:nvPr/>
        </p:nvSpPr>
        <p:spPr bwMode="auto">
          <a:xfrm>
            <a:off x="3627438" y="2065338"/>
            <a:ext cx="1746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b="0"/>
              <a:t>B. Mourning Dove</a:t>
            </a:r>
          </a:p>
        </p:txBody>
      </p:sp>
      <p:pic>
        <p:nvPicPr>
          <p:cNvPr id="31766" name="CR_DEJU_061904.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1775" y="562768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029" fill="hold"/>
                                        <p:tgtEl>
                                          <p:spTgt spid="3176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3176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mtClean="0"/>
              <a:t> Correct Your Quiz </a:t>
            </a:r>
          </a:p>
        </p:txBody>
      </p:sp>
      <p:sp>
        <p:nvSpPr>
          <p:cNvPr id="32771" name="Rectangle 3"/>
          <p:cNvSpPr>
            <a:spLocks noGrp="1" noChangeArrowheads="1"/>
          </p:cNvSpPr>
          <p:nvPr>
            <p:ph type="body" sz="half" idx="1"/>
          </p:nvPr>
        </p:nvSpPr>
        <p:spPr>
          <a:xfrm>
            <a:off x="457200" y="1338263"/>
            <a:ext cx="4876800" cy="4525962"/>
          </a:xfrm>
        </p:spPr>
        <p:txBody>
          <a:bodyPr/>
          <a:lstStyle/>
          <a:p>
            <a:pPr marL="609600" indent="-609600" eaLnBrk="1" hangingPunct="1">
              <a:buFontTx/>
              <a:buAutoNum type="arabicPeriod"/>
            </a:pPr>
            <a:r>
              <a:rPr lang="en-US" altLang="en-US" sz="2400" smtClean="0"/>
              <a:t>A. House Finch</a:t>
            </a:r>
          </a:p>
          <a:p>
            <a:pPr marL="609600" indent="-609600" eaLnBrk="1" hangingPunct="1">
              <a:buFontTx/>
              <a:buAutoNum type="arabicPeriod"/>
            </a:pPr>
            <a:r>
              <a:rPr lang="en-US" altLang="en-US" sz="2400" smtClean="0"/>
              <a:t>C. Hairy Woodpecker</a:t>
            </a:r>
          </a:p>
          <a:p>
            <a:pPr marL="609600" indent="-609600" eaLnBrk="1" hangingPunct="1">
              <a:buFontTx/>
              <a:buAutoNum type="arabicPeriod"/>
            </a:pPr>
            <a:r>
              <a:rPr lang="en-US" altLang="en-US" sz="2400" smtClean="0"/>
              <a:t>B. Broad-tailed Hummingbird</a:t>
            </a:r>
          </a:p>
          <a:p>
            <a:pPr marL="609600" indent="-609600" eaLnBrk="1" hangingPunct="1">
              <a:buFontTx/>
              <a:buAutoNum type="arabicPeriod"/>
            </a:pPr>
            <a:r>
              <a:rPr lang="en-US" altLang="en-US" sz="2400" smtClean="0"/>
              <a:t>B. American Robin</a:t>
            </a:r>
          </a:p>
          <a:p>
            <a:pPr marL="609600" indent="-609600" eaLnBrk="1" hangingPunct="1">
              <a:buFontTx/>
              <a:buAutoNum type="arabicPeriod"/>
            </a:pPr>
            <a:r>
              <a:rPr lang="en-US" altLang="en-US" sz="2400" smtClean="0"/>
              <a:t>A. Steller's Jay</a:t>
            </a:r>
          </a:p>
          <a:p>
            <a:pPr marL="609600" indent="-609600" eaLnBrk="1" hangingPunct="1">
              <a:buFontTx/>
              <a:buAutoNum type="arabicPeriod"/>
            </a:pPr>
            <a:r>
              <a:rPr lang="en-US" altLang="en-US" sz="2400" smtClean="0"/>
              <a:t>B. Pygmy Nuthatch</a:t>
            </a:r>
          </a:p>
          <a:p>
            <a:pPr marL="609600" indent="-609600" eaLnBrk="1" hangingPunct="1">
              <a:buFontTx/>
              <a:buAutoNum type="arabicPeriod"/>
            </a:pPr>
            <a:r>
              <a:rPr lang="en-US" altLang="en-US" sz="2400" smtClean="0"/>
              <a:t>B. Mourning Dove</a:t>
            </a:r>
          </a:p>
          <a:p>
            <a:pPr marL="609600" indent="-609600" eaLnBrk="1" hangingPunct="1">
              <a:buFontTx/>
              <a:buAutoNum type="arabicPeriod"/>
            </a:pPr>
            <a:r>
              <a:rPr lang="en-US" altLang="en-US" sz="2400" smtClean="0"/>
              <a:t>A. Western Bluebird</a:t>
            </a:r>
          </a:p>
          <a:p>
            <a:pPr marL="609600" indent="-609600" eaLnBrk="1" hangingPunct="1">
              <a:buFontTx/>
              <a:buAutoNum type="arabicPeriod"/>
            </a:pPr>
            <a:r>
              <a:rPr lang="en-US" altLang="en-US" sz="2400" smtClean="0"/>
              <a:t>C. Mountain Chickadee</a:t>
            </a:r>
          </a:p>
          <a:p>
            <a:pPr marL="609600" indent="-609600" eaLnBrk="1" hangingPunct="1">
              <a:buFontTx/>
              <a:buAutoNum type="arabicPeriod"/>
            </a:pPr>
            <a:r>
              <a:rPr lang="en-US" altLang="en-US" sz="2400" smtClean="0"/>
              <a:t>A. Dark-eyed Junco</a:t>
            </a:r>
          </a:p>
          <a:p>
            <a:pPr marL="609600" indent="-609600" eaLnBrk="1" hangingPunct="1">
              <a:buFontTx/>
              <a:buAutoNum type="arabicPeriod"/>
            </a:pPr>
            <a:endParaRPr lang="en-US" altLang="en-US" sz="2400" smtClean="0"/>
          </a:p>
        </p:txBody>
      </p:sp>
      <p:pic>
        <p:nvPicPr>
          <p:cNvPr id="32772" name="Picture 10" descr="j0350980"/>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486400" y="2590800"/>
            <a:ext cx="2792413" cy="2008188"/>
          </a:xfrm>
          <a:noFill/>
        </p:spPr>
      </p:pic>
      <p:sp>
        <p:nvSpPr>
          <p:cNvPr id="32773"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b="0"/>
              <a:t>How did you do?</a:t>
            </a: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mtClean="0"/>
              <a:t>Try Listening Outside</a:t>
            </a:r>
          </a:p>
        </p:txBody>
      </p:sp>
      <p:sp>
        <p:nvSpPr>
          <p:cNvPr id="33795" name="Rectangle 3"/>
          <p:cNvSpPr>
            <a:spLocks noGrp="1" noChangeArrowheads="1"/>
          </p:cNvSpPr>
          <p:nvPr>
            <p:ph type="body" sz="half" idx="1"/>
          </p:nvPr>
        </p:nvSpPr>
        <p:spPr>
          <a:xfrm>
            <a:off x="304800" y="1524000"/>
            <a:ext cx="4038600" cy="2438400"/>
          </a:xfrm>
        </p:spPr>
        <p:txBody>
          <a:bodyPr/>
          <a:lstStyle/>
          <a:p>
            <a:pPr eaLnBrk="1" hangingPunct="1">
              <a:buFontTx/>
              <a:buNone/>
            </a:pPr>
            <a:r>
              <a:rPr lang="en-US" altLang="en-US" sz="2400" smtClean="0"/>
              <a:t>    Explore bird sounds outdoors by sitting quietly and listening for 10 minutes. How many different bird songs or calls do you hear?</a:t>
            </a:r>
          </a:p>
          <a:p>
            <a:pPr eaLnBrk="1" hangingPunct="1">
              <a:buFontTx/>
              <a:buNone/>
            </a:pPr>
            <a:endParaRPr lang="en-US" altLang="en-US" sz="2400" smtClean="0"/>
          </a:p>
        </p:txBody>
      </p:sp>
      <p:sp>
        <p:nvSpPr>
          <p:cNvPr id="33796" name="Text Box 6"/>
          <p:cNvSpPr txBox="1">
            <a:spLocks noChangeArrowheads="1"/>
          </p:cNvSpPr>
          <p:nvPr/>
        </p:nvSpPr>
        <p:spPr bwMode="auto">
          <a:xfrm>
            <a:off x="609600" y="4876800"/>
            <a:ext cx="4495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20000"/>
              </a:spcBef>
            </a:pPr>
            <a:r>
              <a:rPr lang="en-US" altLang="en-US" sz="2000" b="0"/>
              <a:t>Try this activity at different times of day. When do you hear the most? Why?</a:t>
            </a:r>
          </a:p>
          <a:p>
            <a:pPr eaLnBrk="1" hangingPunct="1">
              <a:spcBef>
                <a:spcPct val="50000"/>
              </a:spcBef>
            </a:pPr>
            <a:endParaRPr lang="en-US" altLang="en-US" sz="2000" b="0"/>
          </a:p>
        </p:txBody>
      </p:sp>
      <p:pic>
        <p:nvPicPr>
          <p:cNvPr id="33797" name="Picture 8" descr="Demonstration pon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19600" y="1676400"/>
            <a:ext cx="4038600" cy="2686050"/>
          </a:xfrm>
          <a:noFill/>
        </p:spPr>
      </p:pic>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b="1" smtClean="0"/>
              <a:t>Learn More</a:t>
            </a:r>
          </a:p>
        </p:txBody>
      </p:sp>
      <p:sp>
        <p:nvSpPr>
          <p:cNvPr id="34819" name="Text Box 4"/>
          <p:cNvSpPr txBox="1">
            <a:spLocks noChangeArrowheads="1"/>
          </p:cNvSpPr>
          <p:nvPr/>
        </p:nvSpPr>
        <p:spPr bwMode="auto">
          <a:xfrm>
            <a:off x="990600" y="4267200"/>
            <a:ext cx="67818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b="0"/>
              <a:t>For more classroom activities please contact:</a:t>
            </a:r>
          </a:p>
          <a:p>
            <a:pPr algn="ctr" eaLnBrk="1" hangingPunct="1">
              <a:spcBef>
                <a:spcPct val="50000"/>
              </a:spcBef>
            </a:pPr>
            <a:r>
              <a:rPr lang="en-US" altLang="en-US" b="0"/>
              <a:t>Cathy Wise (602) 468-6470, cwise@audubon.org</a:t>
            </a:r>
          </a:p>
        </p:txBody>
      </p:sp>
      <p:pic>
        <p:nvPicPr>
          <p:cNvPr id="34820" name="Picture 12" descr="birdsongs_audubon"/>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119688" y="1871663"/>
            <a:ext cx="3376612" cy="1749425"/>
          </a:xfrm>
          <a:noFill/>
        </p:spPr>
      </p:pic>
      <p:sp>
        <p:nvSpPr>
          <p:cNvPr id="34821" name="Rectangle 14"/>
          <p:cNvSpPr>
            <a:spLocks noChangeArrowheads="1"/>
          </p:cNvSpPr>
          <p:nvPr/>
        </p:nvSpPr>
        <p:spPr bwMode="auto">
          <a:xfrm>
            <a:off x="457200" y="1752600"/>
            <a:ext cx="41084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t>Want to hear more bird songs?</a:t>
            </a:r>
          </a:p>
          <a:p>
            <a:pPr eaLnBrk="1" hangingPunct="1"/>
            <a:r>
              <a:rPr lang="en-US" altLang="en-US"/>
              <a:t>Visit the virtual aviary at </a:t>
            </a:r>
          </a:p>
          <a:p>
            <a:pPr eaLnBrk="1" hangingPunct="1"/>
            <a:r>
              <a:rPr lang="en-US" altLang="en-US"/>
              <a:t>the Ask-a-Biologist web site to </a:t>
            </a:r>
          </a:p>
          <a:p>
            <a:pPr eaLnBrk="1" hangingPunct="1"/>
            <a:r>
              <a:rPr lang="en-US" altLang="en-US"/>
              <a:t>listen and learn more about </a:t>
            </a:r>
          </a:p>
          <a:p>
            <a:pPr eaLnBrk="1" hangingPunct="1"/>
            <a:r>
              <a:rPr lang="en-US" altLang="en-US"/>
              <a:t>birds in the southwest..</a:t>
            </a:r>
          </a:p>
          <a:p>
            <a:pPr eaLnBrk="1" hangingPunct="1"/>
            <a:endParaRPr lang="en-US" altLang="en-US" b="0"/>
          </a:p>
          <a:p>
            <a:pPr eaLnBrk="1" hangingPunct="1"/>
            <a:r>
              <a:rPr lang="en-US" altLang="en-US" b="0">
                <a:hlinkClick r:id="rId4"/>
              </a:rPr>
              <a:t>http://askabiologist.asu.edu/birdsongs/</a:t>
            </a:r>
            <a:endParaRPr lang="en-US" altLang="en-US" b="0"/>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8"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Grp="1" noChangeArrowheads="1"/>
          </p:cNvSpPr>
          <p:nvPr>
            <p:ph type="body" idx="1"/>
          </p:nvPr>
        </p:nvSpPr>
        <p:spPr>
          <a:xfrm>
            <a:off x="733425" y="2935288"/>
            <a:ext cx="7918450" cy="3028950"/>
          </a:xfrm>
        </p:spPr>
        <p:txBody>
          <a:bodyPr/>
          <a:lstStyle/>
          <a:p>
            <a:pPr eaLnBrk="1" hangingPunct="1">
              <a:lnSpc>
                <a:spcPct val="80000"/>
              </a:lnSpc>
              <a:buFontTx/>
              <a:buNone/>
            </a:pPr>
            <a:r>
              <a:rPr lang="en-US" altLang="en-US" sz="1800" b="1" smtClean="0"/>
              <a:t>Bird Photograph Credits:</a:t>
            </a:r>
            <a:br>
              <a:rPr lang="en-US" altLang="en-US" sz="1800" b="1" smtClean="0"/>
            </a:br>
            <a:endParaRPr lang="en-US" altLang="en-US" sz="1800" smtClean="0"/>
          </a:p>
          <a:p>
            <a:pPr eaLnBrk="1" hangingPunct="1">
              <a:lnSpc>
                <a:spcPct val="80000"/>
              </a:lnSpc>
              <a:buFontTx/>
              <a:buNone/>
            </a:pPr>
            <a:r>
              <a:rPr lang="en-US" altLang="en-US" sz="1600" smtClean="0"/>
              <a:t>Moutain Chickadee, Broad-tailed Hummingbird, American Robin, Hairy Woodpecker:</a:t>
            </a:r>
            <a:r>
              <a:rPr lang="en-US" altLang="en-US" sz="1600" b="1" smtClean="0"/>
              <a:t> </a:t>
            </a:r>
            <a:br>
              <a:rPr lang="en-US" altLang="en-US" sz="1600" b="1" smtClean="0"/>
            </a:br>
            <a:r>
              <a:rPr lang="en-US" altLang="en-US" sz="1600" b="1" smtClean="0"/>
              <a:t>Robert Shantz </a:t>
            </a:r>
          </a:p>
          <a:p>
            <a:pPr eaLnBrk="1" hangingPunct="1">
              <a:lnSpc>
                <a:spcPct val="80000"/>
              </a:lnSpc>
              <a:buFontTx/>
              <a:buNone/>
            </a:pPr>
            <a:r>
              <a:rPr lang="en-US" altLang="en-US" sz="1600" smtClean="0"/>
              <a:t>House Finch:</a:t>
            </a:r>
            <a:r>
              <a:rPr lang="en-US" altLang="en-US" sz="1600" b="1" smtClean="0"/>
              <a:t/>
            </a:r>
            <a:br>
              <a:rPr lang="en-US" altLang="en-US" sz="1600" b="1" smtClean="0"/>
            </a:br>
            <a:r>
              <a:rPr lang="en-US" altLang="en-US" sz="1600" b="1" smtClean="0"/>
              <a:t>Richard P. Dunbar</a:t>
            </a:r>
          </a:p>
          <a:p>
            <a:pPr eaLnBrk="1" hangingPunct="1">
              <a:lnSpc>
                <a:spcPct val="80000"/>
              </a:lnSpc>
              <a:buFontTx/>
              <a:buNone/>
            </a:pPr>
            <a:r>
              <a:rPr lang="en-US" altLang="en-US" sz="1600" smtClean="0"/>
              <a:t>Dark-eyed Junco:</a:t>
            </a:r>
            <a:r>
              <a:rPr lang="en-US" altLang="en-US" sz="1600" b="1" smtClean="0"/>
              <a:t> </a:t>
            </a:r>
            <a:br>
              <a:rPr lang="en-US" altLang="en-US" sz="1600" b="1" smtClean="0"/>
            </a:br>
            <a:r>
              <a:rPr lang="en-US" altLang="en-US" sz="1600" b="1" smtClean="0"/>
              <a:t>Brian Small</a:t>
            </a:r>
            <a:r>
              <a:rPr lang="en-US" altLang="en-US" sz="1600" smtClean="0"/>
              <a:t> </a:t>
            </a:r>
            <a:endParaRPr lang="en-US" altLang="en-US" sz="1600" b="1" smtClean="0"/>
          </a:p>
          <a:p>
            <a:pPr eaLnBrk="1" hangingPunct="1">
              <a:lnSpc>
                <a:spcPct val="80000"/>
              </a:lnSpc>
              <a:buFontTx/>
              <a:buNone/>
            </a:pPr>
            <a:r>
              <a:rPr lang="en-US" altLang="en-US" sz="1600" smtClean="0"/>
              <a:t>Western Bluebird:</a:t>
            </a:r>
            <a:r>
              <a:rPr lang="en-US" altLang="en-US" sz="1600" b="1" smtClean="0"/>
              <a:t> </a:t>
            </a:r>
            <a:br>
              <a:rPr lang="en-US" altLang="en-US" sz="1600" b="1" smtClean="0"/>
            </a:br>
            <a:r>
              <a:rPr lang="en-US" altLang="en-US" sz="1600" b="1" smtClean="0"/>
              <a:t>Earl Robinson</a:t>
            </a:r>
          </a:p>
          <a:p>
            <a:pPr eaLnBrk="1" hangingPunct="1">
              <a:lnSpc>
                <a:spcPct val="80000"/>
              </a:lnSpc>
              <a:buFontTx/>
              <a:buNone/>
            </a:pPr>
            <a:r>
              <a:rPr lang="en-US" altLang="en-US" sz="1600" smtClean="0"/>
              <a:t>Steller’s Jay:</a:t>
            </a:r>
            <a:r>
              <a:rPr lang="en-US" altLang="en-US" sz="1600" b="1" smtClean="0"/>
              <a:t> </a:t>
            </a:r>
            <a:br>
              <a:rPr lang="en-US" altLang="en-US" sz="1600" b="1" smtClean="0"/>
            </a:br>
            <a:r>
              <a:rPr lang="en-US" altLang="en-US" sz="1600" b="1" smtClean="0"/>
              <a:t>Oliver Niehuis</a:t>
            </a:r>
          </a:p>
        </p:txBody>
      </p:sp>
      <p:sp>
        <p:nvSpPr>
          <p:cNvPr id="35844" name="Text Box 5"/>
          <p:cNvSpPr txBox="1">
            <a:spLocks noChangeArrowheads="1"/>
          </p:cNvSpPr>
          <p:nvPr/>
        </p:nvSpPr>
        <p:spPr bwMode="auto">
          <a:xfrm>
            <a:off x="2295525" y="282575"/>
            <a:ext cx="4146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sz="3600" b="0"/>
              <a:t>Acknowledgements</a:t>
            </a:r>
          </a:p>
        </p:txBody>
      </p:sp>
      <p:sp>
        <p:nvSpPr>
          <p:cNvPr id="35845" name="TextBox 6"/>
          <p:cNvSpPr txBox="1">
            <a:spLocks noChangeArrowheads="1"/>
          </p:cNvSpPr>
          <p:nvPr/>
        </p:nvSpPr>
        <p:spPr bwMode="auto">
          <a:xfrm>
            <a:off x="769938" y="1003300"/>
            <a:ext cx="785495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t>The Ask A Biologist program is supported by the ASU School of Life Sciences. All the bird recordings and photographs for this activity used with permission. Sharing this activity is encouraged. Please be sure to submit the permission request form so that we can track the use of materials and keep this program running. </a:t>
            </a:r>
          </a:p>
        </p:txBody>
      </p:sp>
      <p:sp>
        <p:nvSpPr>
          <p:cNvPr id="35846" name="TextBox 7"/>
          <p:cNvSpPr txBox="1">
            <a:spLocks noChangeArrowheads="1"/>
          </p:cNvSpPr>
          <p:nvPr/>
        </p:nvSpPr>
        <p:spPr bwMode="auto">
          <a:xfrm>
            <a:off x="769938" y="2532063"/>
            <a:ext cx="5878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altLang="en-US">
                <a:hlinkClick r:id="rId4"/>
              </a:rPr>
              <a:t>http://askabiologist.asu.edu/pages/permissions.php</a:t>
            </a:r>
            <a:endParaRPr lang="en-US" altLang="en-US"/>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9" descr="24292719_38_no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438"/>
            <a:ext cx="9144000" cy="6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6"/>
          <p:cNvSpPr txBox="1">
            <a:spLocks noChangeArrowheads="1"/>
          </p:cNvSpPr>
          <p:nvPr/>
        </p:nvSpPr>
        <p:spPr bwMode="auto">
          <a:xfrm>
            <a:off x="762000" y="1752600"/>
            <a:ext cx="71628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a:t>AZ Science Standards Alignment, Grades 5-8</a:t>
            </a:r>
          </a:p>
          <a:p>
            <a:pPr eaLnBrk="1" hangingPunct="1">
              <a:spcBef>
                <a:spcPct val="50000"/>
              </a:spcBef>
            </a:pPr>
            <a:endParaRPr lang="en-US" altLang="en-US"/>
          </a:p>
          <a:p>
            <a:pPr eaLnBrk="1" hangingPunct="1"/>
            <a:r>
              <a:rPr lang="en-US" altLang="en-US" sz="2000"/>
              <a:t>Strand 1: Inquiry Process, Concept 1-3 *</a:t>
            </a:r>
          </a:p>
          <a:p>
            <a:pPr eaLnBrk="1" hangingPunct="1"/>
            <a:r>
              <a:rPr lang="en-US" altLang="en-US" sz="2000"/>
              <a:t>Strand 4: Life Science, Concept 4*</a:t>
            </a:r>
          </a:p>
          <a:p>
            <a:pPr eaLnBrk="1" hangingPunct="1"/>
            <a:endParaRPr lang="en-US" altLang="en-US" sz="2000"/>
          </a:p>
          <a:p>
            <a:pPr eaLnBrk="1" hangingPunct="1">
              <a:spcBef>
                <a:spcPct val="50000"/>
              </a:spcBef>
            </a:pPr>
            <a:r>
              <a:rPr lang="en-US" altLang="en-US" b="0"/>
              <a:t>* Performance objectives vary by grade</a:t>
            </a:r>
            <a:endParaRPr lang="en-US" altLang="en-US"/>
          </a:p>
        </p:txBody>
      </p:sp>
      <p:sp>
        <p:nvSpPr>
          <p:cNvPr id="36868" name="Text Box 13"/>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sz="half" idx="1"/>
          </p:nvPr>
        </p:nvSpPr>
        <p:spPr>
          <a:xfrm>
            <a:off x="3429000" y="990600"/>
            <a:ext cx="4038600" cy="4525963"/>
          </a:xfrm>
        </p:spPr>
        <p:txBody>
          <a:bodyPr/>
          <a:lstStyle/>
          <a:p>
            <a:pPr eaLnBrk="1" hangingPunct="1"/>
            <a:r>
              <a:rPr lang="en-US" altLang="en-US" sz="2800" b="1" smtClean="0"/>
              <a:t>Most birdwatchers find birds by hearing them first.</a:t>
            </a:r>
          </a:p>
          <a:p>
            <a:pPr eaLnBrk="1" hangingPunct="1"/>
            <a:endParaRPr lang="en-US" altLang="en-US" sz="2800" b="1" smtClean="0"/>
          </a:p>
          <a:p>
            <a:pPr eaLnBrk="1" hangingPunct="1"/>
            <a:r>
              <a:rPr lang="en-US" altLang="en-US" sz="2800" b="1" smtClean="0"/>
              <a:t>You can learn to identify birds by sound, too!</a:t>
            </a:r>
          </a:p>
          <a:p>
            <a:pPr eaLnBrk="1" hangingPunct="1"/>
            <a:endParaRPr lang="en-US" altLang="en-US" sz="2800" b="1" smtClean="0"/>
          </a:p>
        </p:txBody>
      </p:sp>
      <p:pic>
        <p:nvPicPr>
          <p:cNvPr id="5123" name="Picture 9" descr="hm00050_"/>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6172200" y="3733800"/>
            <a:ext cx="2560638" cy="2185988"/>
          </a:xfrm>
        </p:spPr>
      </p:pic>
      <p:sp>
        <p:nvSpPr>
          <p:cNvPr id="5124"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endParaRPr lang="en-US" altLang="en-US" b="0"/>
          </a:p>
        </p:txBody>
      </p:sp>
      <p:pic>
        <p:nvPicPr>
          <p:cNvPr id="5125" name="Picture 13" descr="j01555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990600"/>
            <a:ext cx="24399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47" name="Text Box 6"/>
          <p:cNvSpPr txBox="1">
            <a:spLocks noChangeArrowheads="1"/>
          </p:cNvSpPr>
          <p:nvPr/>
        </p:nvSpPr>
        <p:spPr bwMode="auto">
          <a:xfrm>
            <a:off x="2652713" y="2398713"/>
            <a:ext cx="37560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spcBef>
                <a:spcPct val="50000"/>
              </a:spcBef>
            </a:pPr>
            <a:r>
              <a:rPr lang="en-US" altLang="en-US" sz="2800"/>
              <a:t>Here are 10 common birds found in the southwestern U.S.</a:t>
            </a:r>
          </a:p>
        </p:txBody>
      </p:sp>
      <p:sp>
        <p:nvSpPr>
          <p:cNvPr id="6158" name="Rectangle 49"/>
          <p:cNvSpPr>
            <a:spLocks noChangeArrowheads="1"/>
          </p:cNvSpPr>
          <p:nvPr/>
        </p:nvSpPr>
        <p:spPr bwMode="auto">
          <a:xfrm>
            <a:off x="127000" y="39688"/>
            <a:ext cx="887412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59" name="Rectangle 50"/>
          <p:cNvSpPr>
            <a:spLocks noChangeArrowheads="1"/>
          </p:cNvSpPr>
          <p:nvPr/>
        </p:nvSpPr>
        <p:spPr bwMode="auto">
          <a:xfrm>
            <a:off x="128588" y="6089650"/>
            <a:ext cx="8867775" cy="1873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0" name="Rectangle 42"/>
          <p:cNvSpPr>
            <a:spLocks noChangeArrowheads="1"/>
          </p:cNvSpPr>
          <p:nvPr/>
        </p:nvSpPr>
        <p:spPr bwMode="auto">
          <a:xfrm>
            <a:off x="244475" y="1943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1" name="Rectangle 43"/>
          <p:cNvSpPr>
            <a:spLocks noChangeArrowheads="1"/>
          </p:cNvSpPr>
          <p:nvPr/>
        </p:nvSpPr>
        <p:spPr bwMode="auto">
          <a:xfrm>
            <a:off x="207963" y="3975100"/>
            <a:ext cx="8728075" cy="2952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2" name="Rectangle 44"/>
          <p:cNvSpPr>
            <a:spLocks noChangeArrowheads="1"/>
          </p:cNvSpPr>
          <p:nvPr/>
        </p:nvSpPr>
        <p:spPr bwMode="auto">
          <a:xfrm>
            <a:off x="6596063" y="155575"/>
            <a:ext cx="342900" cy="59848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3" name="Rectangle 45"/>
          <p:cNvSpPr>
            <a:spLocks noChangeArrowheads="1"/>
          </p:cNvSpPr>
          <p:nvPr/>
        </p:nvSpPr>
        <p:spPr bwMode="auto">
          <a:xfrm>
            <a:off x="4400550" y="3986213"/>
            <a:ext cx="342900" cy="21717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4" name="Rectangle 46"/>
          <p:cNvSpPr>
            <a:spLocks noChangeArrowheads="1"/>
          </p:cNvSpPr>
          <p:nvPr/>
        </p:nvSpPr>
        <p:spPr bwMode="auto">
          <a:xfrm>
            <a:off x="2203450" y="180975"/>
            <a:ext cx="342900" cy="597693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5" name="Rectangle 47"/>
          <p:cNvSpPr>
            <a:spLocks noChangeArrowheads="1"/>
          </p:cNvSpPr>
          <p:nvPr/>
        </p:nvSpPr>
        <p:spPr bwMode="auto">
          <a:xfrm>
            <a:off x="130175" y="182563"/>
            <a:ext cx="220663" cy="6034087"/>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6" name="Rectangle 48"/>
          <p:cNvSpPr>
            <a:spLocks noChangeArrowheads="1"/>
          </p:cNvSpPr>
          <p:nvPr/>
        </p:nvSpPr>
        <p:spPr bwMode="auto">
          <a:xfrm>
            <a:off x="8793163" y="131763"/>
            <a:ext cx="203200" cy="5994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6167" name="Rectangle 51"/>
          <p:cNvSpPr>
            <a:spLocks noChangeArrowheads="1"/>
          </p:cNvSpPr>
          <p:nvPr/>
        </p:nvSpPr>
        <p:spPr bwMode="auto">
          <a:xfrm>
            <a:off x="4400550" y="88900"/>
            <a:ext cx="342900" cy="214947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pic>
        <p:nvPicPr>
          <p:cNvPr id="6170" name="Picture 26" descr="american_rob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 y="211138"/>
            <a:ext cx="1857375" cy="1733550"/>
          </a:xfrm>
          <a:prstGeom prst="rect">
            <a:avLst/>
          </a:prstGeom>
          <a:noFill/>
          <a:extLst>
            <a:ext uri="{909E8E84-426E-40DD-AFC4-6F175D3DCCD1}">
              <a14:hiddenFill xmlns:a14="http://schemas.microsoft.com/office/drawing/2010/main">
                <a:solidFill>
                  <a:srgbClr val="FFFFFF"/>
                </a:solidFill>
              </a14:hiddenFill>
            </a:ext>
          </a:extLst>
        </p:spPr>
      </p:pic>
      <p:pic>
        <p:nvPicPr>
          <p:cNvPr id="6171" name="Picture 27" descr="broad_tailed_humm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1863" y="219075"/>
            <a:ext cx="1855787" cy="1725613"/>
          </a:xfrm>
          <a:prstGeom prst="rect">
            <a:avLst/>
          </a:prstGeom>
          <a:noFill/>
          <a:extLst>
            <a:ext uri="{909E8E84-426E-40DD-AFC4-6F175D3DCCD1}">
              <a14:hiddenFill xmlns:a14="http://schemas.microsoft.com/office/drawing/2010/main">
                <a:solidFill>
                  <a:srgbClr val="FFFFFF"/>
                </a:solidFill>
              </a14:hiddenFill>
            </a:ext>
          </a:extLst>
        </p:spPr>
      </p:pic>
      <p:pic>
        <p:nvPicPr>
          <p:cNvPr id="6172" name="Picture 28" descr="dark-eyed_jun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7375" y="220663"/>
            <a:ext cx="1855788" cy="1725612"/>
          </a:xfrm>
          <a:prstGeom prst="rect">
            <a:avLst/>
          </a:prstGeom>
          <a:noFill/>
          <a:extLst>
            <a:ext uri="{909E8E84-426E-40DD-AFC4-6F175D3DCCD1}">
              <a14:hiddenFill xmlns:a14="http://schemas.microsoft.com/office/drawing/2010/main">
                <a:solidFill>
                  <a:srgbClr val="FFFFFF"/>
                </a:solidFill>
              </a14:hiddenFill>
            </a:ext>
          </a:extLst>
        </p:spPr>
      </p:pic>
      <p:pic>
        <p:nvPicPr>
          <p:cNvPr id="6173" name="Picture 29" descr="hairy_woodpeck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313" y="2235200"/>
            <a:ext cx="1863725" cy="1751013"/>
          </a:xfrm>
          <a:prstGeom prst="rect">
            <a:avLst/>
          </a:prstGeom>
          <a:noFill/>
          <a:extLst>
            <a:ext uri="{909E8E84-426E-40DD-AFC4-6F175D3DCCD1}">
              <a14:hiddenFill xmlns:a14="http://schemas.microsoft.com/office/drawing/2010/main">
                <a:solidFill>
                  <a:srgbClr val="FFFFFF"/>
                </a:solidFill>
              </a14:hiddenFill>
            </a:ext>
          </a:extLst>
        </p:spPr>
      </p:pic>
      <p:pic>
        <p:nvPicPr>
          <p:cNvPr id="6174" name="Picture 30" descr="house_fin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38963" y="2236788"/>
            <a:ext cx="1865312" cy="1735137"/>
          </a:xfrm>
          <a:prstGeom prst="rect">
            <a:avLst/>
          </a:prstGeom>
          <a:noFill/>
          <a:extLst>
            <a:ext uri="{909E8E84-426E-40DD-AFC4-6F175D3DCCD1}">
              <a14:hiddenFill xmlns:a14="http://schemas.microsoft.com/office/drawing/2010/main">
                <a:solidFill>
                  <a:srgbClr val="FFFFFF"/>
                </a:solidFill>
              </a14:hiddenFill>
            </a:ext>
          </a:extLst>
        </p:spPr>
      </p:pic>
      <p:pic>
        <p:nvPicPr>
          <p:cNvPr id="6175" name="Picture 31" descr="morning_dov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5513" y="4267200"/>
            <a:ext cx="1857375" cy="1816100"/>
          </a:xfrm>
          <a:prstGeom prst="rect">
            <a:avLst/>
          </a:prstGeom>
          <a:noFill/>
          <a:extLst>
            <a:ext uri="{909E8E84-426E-40DD-AFC4-6F175D3DCCD1}">
              <a14:hiddenFill xmlns:a14="http://schemas.microsoft.com/office/drawing/2010/main">
                <a:solidFill>
                  <a:srgbClr val="FFFFFF"/>
                </a:solidFill>
              </a14:hiddenFill>
            </a:ext>
          </a:extLst>
        </p:spPr>
      </p:pic>
      <p:pic>
        <p:nvPicPr>
          <p:cNvPr id="6176" name="Picture 32" descr="mountain_chickade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38413" y="227013"/>
            <a:ext cx="1863725" cy="1716087"/>
          </a:xfrm>
          <a:prstGeom prst="rect">
            <a:avLst/>
          </a:prstGeom>
          <a:noFill/>
          <a:extLst>
            <a:ext uri="{909E8E84-426E-40DD-AFC4-6F175D3DCCD1}">
              <a14:hiddenFill xmlns:a14="http://schemas.microsoft.com/office/drawing/2010/main">
                <a:solidFill>
                  <a:srgbClr val="FFFFFF"/>
                </a:solidFill>
              </a14:hiddenFill>
            </a:ext>
          </a:extLst>
        </p:spPr>
      </p:pic>
      <p:pic>
        <p:nvPicPr>
          <p:cNvPr id="6177" name="Picture 33" descr="pygmy_nuthatch"/>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7375" y="4267200"/>
            <a:ext cx="1857375" cy="1824038"/>
          </a:xfrm>
          <a:prstGeom prst="rect">
            <a:avLst/>
          </a:prstGeom>
          <a:noFill/>
          <a:extLst>
            <a:ext uri="{909E8E84-426E-40DD-AFC4-6F175D3DCCD1}">
              <a14:hiddenFill xmlns:a14="http://schemas.microsoft.com/office/drawing/2010/main">
                <a:solidFill>
                  <a:srgbClr val="FFFFFF"/>
                </a:solidFill>
              </a14:hiddenFill>
            </a:ext>
          </a:extLst>
        </p:spPr>
      </p:pic>
      <p:pic>
        <p:nvPicPr>
          <p:cNvPr id="6178" name="Picture 34" descr="western_bluebir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44763" y="4260850"/>
            <a:ext cx="1857375" cy="1849438"/>
          </a:xfrm>
          <a:prstGeom prst="rect">
            <a:avLst/>
          </a:prstGeom>
          <a:noFill/>
          <a:extLst>
            <a:ext uri="{909E8E84-426E-40DD-AFC4-6F175D3DCCD1}">
              <a14:hiddenFill xmlns:a14="http://schemas.microsoft.com/office/drawing/2010/main">
                <a:solidFill>
                  <a:srgbClr val="FFFFFF"/>
                </a:solidFill>
              </a14:hiddenFill>
            </a:ext>
          </a:extLst>
        </p:spPr>
      </p:pic>
      <p:pic>
        <p:nvPicPr>
          <p:cNvPr id="6179" name="Picture 35" descr="stellers_ja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663" y="4276725"/>
            <a:ext cx="1857375" cy="1819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6178"/>
                                        </p:tgtEl>
                                        <p:attrNameLst>
                                          <p:attrName>style.visibility</p:attrName>
                                        </p:attrNameLst>
                                      </p:cBhvr>
                                      <p:to>
                                        <p:strVal val="visible"/>
                                      </p:to>
                                    </p:set>
                                    <p:animEffect transition="in" filter="fade">
                                      <p:cBhvr>
                                        <p:cTn id="7" dur="1000"/>
                                        <p:tgtEl>
                                          <p:spTgt spid="6178"/>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6172"/>
                                        </p:tgtEl>
                                        <p:attrNameLst>
                                          <p:attrName>style.visibility</p:attrName>
                                        </p:attrNameLst>
                                      </p:cBhvr>
                                      <p:to>
                                        <p:strVal val="visible"/>
                                      </p:to>
                                    </p:set>
                                    <p:animEffect transition="in" filter="fade">
                                      <p:cBhvr>
                                        <p:cTn id="11" dur="1000"/>
                                        <p:tgtEl>
                                          <p:spTgt spid="6172"/>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6170"/>
                                        </p:tgtEl>
                                        <p:attrNameLst>
                                          <p:attrName>style.visibility</p:attrName>
                                        </p:attrNameLst>
                                      </p:cBhvr>
                                      <p:to>
                                        <p:strVal val="visible"/>
                                      </p:to>
                                    </p:set>
                                    <p:animEffect transition="in" filter="fade">
                                      <p:cBhvr>
                                        <p:cTn id="15" dur="1000"/>
                                        <p:tgtEl>
                                          <p:spTgt spid="6170"/>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6175"/>
                                        </p:tgtEl>
                                        <p:attrNameLst>
                                          <p:attrName>style.visibility</p:attrName>
                                        </p:attrNameLst>
                                      </p:cBhvr>
                                      <p:to>
                                        <p:strVal val="visible"/>
                                      </p:to>
                                    </p:set>
                                    <p:animEffect transition="in" filter="fade">
                                      <p:cBhvr>
                                        <p:cTn id="19" dur="1000"/>
                                        <p:tgtEl>
                                          <p:spTgt spid="6175"/>
                                        </p:tgtEl>
                                      </p:cBhvr>
                                    </p:animEffect>
                                  </p:childTnLst>
                                </p:cTn>
                              </p:par>
                            </p:childTnLst>
                          </p:cTn>
                        </p:par>
                        <p:par>
                          <p:cTn id="20" fill="hold" nodeType="afterGroup">
                            <p:stCondLst>
                              <p:cond delay="4000"/>
                            </p:stCondLst>
                            <p:childTnLst>
                              <p:par>
                                <p:cTn id="21" presetID="10" presetClass="entr" presetSubtype="0" fill="hold" nodeType="afterEffect">
                                  <p:stCondLst>
                                    <p:cond delay="0"/>
                                  </p:stCondLst>
                                  <p:childTnLst>
                                    <p:set>
                                      <p:cBhvr>
                                        <p:cTn id="22" dur="1" fill="hold">
                                          <p:stCondLst>
                                            <p:cond delay="0"/>
                                          </p:stCondLst>
                                        </p:cTn>
                                        <p:tgtEl>
                                          <p:spTgt spid="6174"/>
                                        </p:tgtEl>
                                        <p:attrNameLst>
                                          <p:attrName>style.visibility</p:attrName>
                                        </p:attrNameLst>
                                      </p:cBhvr>
                                      <p:to>
                                        <p:strVal val="visible"/>
                                      </p:to>
                                    </p:set>
                                    <p:animEffect transition="in" filter="fade">
                                      <p:cBhvr>
                                        <p:cTn id="23" dur="1000"/>
                                        <p:tgtEl>
                                          <p:spTgt spid="6174"/>
                                        </p:tgtEl>
                                      </p:cBhvr>
                                    </p:animEffect>
                                  </p:childTnLst>
                                </p:cTn>
                              </p:par>
                            </p:childTnLst>
                          </p:cTn>
                        </p:par>
                        <p:par>
                          <p:cTn id="24" fill="hold" nodeType="afterGroup">
                            <p:stCondLst>
                              <p:cond delay="5000"/>
                            </p:stCondLst>
                            <p:childTnLst>
                              <p:par>
                                <p:cTn id="25" presetID="10" presetClass="entr" presetSubtype="0" fill="hold" nodeType="afterEffect">
                                  <p:stCondLst>
                                    <p:cond delay="0"/>
                                  </p:stCondLst>
                                  <p:childTnLst>
                                    <p:set>
                                      <p:cBhvr>
                                        <p:cTn id="26" dur="1" fill="hold">
                                          <p:stCondLst>
                                            <p:cond delay="0"/>
                                          </p:stCondLst>
                                        </p:cTn>
                                        <p:tgtEl>
                                          <p:spTgt spid="6173"/>
                                        </p:tgtEl>
                                        <p:attrNameLst>
                                          <p:attrName>style.visibility</p:attrName>
                                        </p:attrNameLst>
                                      </p:cBhvr>
                                      <p:to>
                                        <p:strVal val="visible"/>
                                      </p:to>
                                    </p:set>
                                    <p:animEffect transition="in" filter="fade">
                                      <p:cBhvr>
                                        <p:cTn id="27" dur="1000"/>
                                        <p:tgtEl>
                                          <p:spTgt spid="6173"/>
                                        </p:tgtEl>
                                      </p:cBhvr>
                                    </p:animEffect>
                                  </p:childTnLst>
                                </p:cTn>
                              </p:par>
                            </p:childTnLst>
                          </p:cTn>
                        </p:par>
                        <p:par>
                          <p:cTn id="28" fill="hold" nodeType="afterGroup">
                            <p:stCondLst>
                              <p:cond delay="6000"/>
                            </p:stCondLst>
                            <p:childTnLst>
                              <p:par>
                                <p:cTn id="29" presetID="10" presetClass="entr" presetSubtype="0" fill="hold" nodeType="afterEffect">
                                  <p:stCondLst>
                                    <p:cond delay="0"/>
                                  </p:stCondLst>
                                  <p:childTnLst>
                                    <p:set>
                                      <p:cBhvr>
                                        <p:cTn id="30" dur="1" fill="hold">
                                          <p:stCondLst>
                                            <p:cond delay="0"/>
                                          </p:stCondLst>
                                        </p:cTn>
                                        <p:tgtEl>
                                          <p:spTgt spid="6176"/>
                                        </p:tgtEl>
                                        <p:attrNameLst>
                                          <p:attrName>style.visibility</p:attrName>
                                        </p:attrNameLst>
                                      </p:cBhvr>
                                      <p:to>
                                        <p:strVal val="visible"/>
                                      </p:to>
                                    </p:set>
                                    <p:animEffect transition="in" filter="fade">
                                      <p:cBhvr>
                                        <p:cTn id="31" dur="1000"/>
                                        <p:tgtEl>
                                          <p:spTgt spid="6176"/>
                                        </p:tgtEl>
                                      </p:cBhvr>
                                    </p:animEffect>
                                  </p:childTnLst>
                                </p:cTn>
                              </p:par>
                            </p:childTnLst>
                          </p:cTn>
                        </p:par>
                        <p:par>
                          <p:cTn id="32" fill="hold" nodeType="afterGroup">
                            <p:stCondLst>
                              <p:cond delay="7000"/>
                            </p:stCondLst>
                            <p:childTnLst>
                              <p:par>
                                <p:cTn id="33" presetID="10" presetClass="entr" presetSubtype="0" fill="hold" nodeType="afterEffect">
                                  <p:stCondLst>
                                    <p:cond delay="0"/>
                                  </p:stCondLst>
                                  <p:childTnLst>
                                    <p:set>
                                      <p:cBhvr>
                                        <p:cTn id="34" dur="1" fill="hold">
                                          <p:stCondLst>
                                            <p:cond delay="0"/>
                                          </p:stCondLst>
                                        </p:cTn>
                                        <p:tgtEl>
                                          <p:spTgt spid="6177"/>
                                        </p:tgtEl>
                                        <p:attrNameLst>
                                          <p:attrName>style.visibility</p:attrName>
                                        </p:attrNameLst>
                                      </p:cBhvr>
                                      <p:to>
                                        <p:strVal val="visible"/>
                                      </p:to>
                                    </p:set>
                                    <p:animEffect transition="in" filter="fade">
                                      <p:cBhvr>
                                        <p:cTn id="35" dur="1000"/>
                                        <p:tgtEl>
                                          <p:spTgt spid="6177"/>
                                        </p:tgtEl>
                                      </p:cBhvr>
                                    </p:animEffect>
                                  </p:childTnLst>
                                </p:cTn>
                              </p:par>
                            </p:childTnLst>
                          </p:cTn>
                        </p:par>
                        <p:par>
                          <p:cTn id="36" fill="hold" nodeType="afterGroup">
                            <p:stCondLst>
                              <p:cond delay="8000"/>
                            </p:stCondLst>
                            <p:childTnLst>
                              <p:par>
                                <p:cTn id="37" presetID="10" presetClass="entr" presetSubtype="0" fill="hold" nodeType="afterEffect">
                                  <p:stCondLst>
                                    <p:cond delay="0"/>
                                  </p:stCondLst>
                                  <p:childTnLst>
                                    <p:set>
                                      <p:cBhvr>
                                        <p:cTn id="38" dur="1" fill="hold">
                                          <p:stCondLst>
                                            <p:cond delay="0"/>
                                          </p:stCondLst>
                                        </p:cTn>
                                        <p:tgtEl>
                                          <p:spTgt spid="6171"/>
                                        </p:tgtEl>
                                        <p:attrNameLst>
                                          <p:attrName>style.visibility</p:attrName>
                                        </p:attrNameLst>
                                      </p:cBhvr>
                                      <p:to>
                                        <p:strVal val="visible"/>
                                      </p:to>
                                    </p:set>
                                    <p:animEffect transition="in" filter="fade">
                                      <p:cBhvr>
                                        <p:cTn id="39" dur="1000"/>
                                        <p:tgtEl>
                                          <p:spTgt spid="6171"/>
                                        </p:tgtEl>
                                      </p:cBhvr>
                                    </p:animEffect>
                                  </p:childTnLst>
                                </p:cTn>
                              </p:par>
                            </p:childTnLst>
                          </p:cTn>
                        </p:par>
                        <p:par>
                          <p:cTn id="40" fill="hold" nodeType="afterGroup">
                            <p:stCondLst>
                              <p:cond delay="9000"/>
                            </p:stCondLst>
                            <p:childTnLst>
                              <p:par>
                                <p:cTn id="41" presetID="10" presetClass="entr" presetSubtype="0" fill="hold" nodeType="afterEffect">
                                  <p:stCondLst>
                                    <p:cond delay="0"/>
                                  </p:stCondLst>
                                  <p:childTnLst>
                                    <p:set>
                                      <p:cBhvr>
                                        <p:cTn id="42" dur="1" fill="hold">
                                          <p:stCondLst>
                                            <p:cond delay="0"/>
                                          </p:stCondLst>
                                        </p:cTn>
                                        <p:tgtEl>
                                          <p:spTgt spid="6179"/>
                                        </p:tgtEl>
                                        <p:attrNameLst>
                                          <p:attrName>style.visibility</p:attrName>
                                        </p:attrNameLst>
                                      </p:cBhvr>
                                      <p:to>
                                        <p:strVal val="visible"/>
                                      </p:to>
                                    </p:set>
                                    <p:animEffect transition="in" filter="fade">
                                      <p:cBhvr>
                                        <p:cTn id="43" dur="1000"/>
                                        <p:tgtEl>
                                          <p:spTgt spid="6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Learning Bird Sounds</a:t>
            </a:r>
          </a:p>
        </p:txBody>
      </p:sp>
      <p:sp>
        <p:nvSpPr>
          <p:cNvPr id="7171" name="Rectangle 3"/>
          <p:cNvSpPr>
            <a:spLocks noGrp="1" noChangeArrowheads="1"/>
          </p:cNvSpPr>
          <p:nvPr>
            <p:ph type="body" sz="half" idx="1"/>
          </p:nvPr>
        </p:nvSpPr>
        <p:spPr>
          <a:xfrm>
            <a:off x="863600" y="1474788"/>
            <a:ext cx="4724400" cy="4525962"/>
          </a:xfrm>
        </p:spPr>
        <p:txBody>
          <a:bodyPr/>
          <a:lstStyle/>
          <a:p>
            <a:pPr eaLnBrk="1" hangingPunct="1">
              <a:buFontTx/>
              <a:buNone/>
            </a:pPr>
            <a:r>
              <a:rPr lang="en-US" altLang="en-US" sz="2800" b="1" smtClean="0"/>
              <a:t>Listen to each bird’s sound and make notes about what you hear.</a:t>
            </a:r>
          </a:p>
          <a:p>
            <a:pPr eaLnBrk="1" hangingPunct="1">
              <a:buFontTx/>
              <a:buNone/>
            </a:pPr>
            <a:endParaRPr lang="en-US" altLang="en-US" sz="2800" b="1" smtClean="0"/>
          </a:p>
          <a:p>
            <a:pPr eaLnBrk="1" hangingPunct="1">
              <a:buFontTx/>
              <a:buNone/>
            </a:pPr>
            <a:r>
              <a:rPr lang="en-US" altLang="en-US" sz="2800" b="1" smtClean="0"/>
              <a:t>Is the sound sweet, raspy, fast, slow?</a:t>
            </a:r>
          </a:p>
          <a:p>
            <a:pPr eaLnBrk="1" hangingPunct="1">
              <a:buFontTx/>
              <a:buNone/>
            </a:pPr>
            <a:endParaRPr lang="en-US" altLang="en-US" sz="2800" b="1" smtClean="0"/>
          </a:p>
          <a:p>
            <a:pPr eaLnBrk="1" hangingPunct="1">
              <a:buFontTx/>
              <a:buNone/>
            </a:pPr>
            <a:r>
              <a:rPr lang="en-US" altLang="en-US" sz="2800" b="1" smtClean="0"/>
              <a:t>Use your notes to answer quiz questions.</a:t>
            </a:r>
          </a:p>
          <a:p>
            <a:pPr eaLnBrk="1" hangingPunct="1">
              <a:buFontTx/>
              <a:buNone/>
            </a:pPr>
            <a:endParaRPr lang="en-US" altLang="en-US" sz="2800" smtClean="0"/>
          </a:p>
        </p:txBody>
      </p:sp>
      <p:pic>
        <p:nvPicPr>
          <p:cNvPr id="7172" name="Picture 4" descr="j0097935"/>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7364413" y="2874963"/>
            <a:ext cx="1779587" cy="3017837"/>
          </a:xfrm>
          <a:noFill/>
        </p:spPr>
      </p:pic>
      <p:pic>
        <p:nvPicPr>
          <p:cNvPr id="7173" name="Picture 6" descr="en00501_"/>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6381750" y="2063750"/>
            <a:ext cx="1233488" cy="1212850"/>
          </a:xfrm>
          <a:noFill/>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Example: Mourning Dove</a:t>
            </a:r>
          </a:p>
        </p:txBody>
      </p:sp>
      <p:sp>
        <p:nvSpPr>
          <p:cNvPr id="8196" name="Text Box 10"/>
          <p:cNvSpPr txBox="1">
            <a:spLocks noChangeArrowheads="1"/>
          </p:cNvSpPr>
          <p:nvPr/>
        </p:nvSpPr>
        <p:spPr bwMode="auto">
          <a:xfrm>
            <a:off x="1398588" y="4810125"/>
            <a:ext cx="6359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a:t>Write on your paper something like: “Cooing Sound”</a:t>
            </a:r>
          </a:p>
        </p:txBody>
      </p:sp>
      <p:grpSp>
        <p:nvGrpSpPr>
          <p:cNvPr id="8208" name="Group 16"/>
          <p:cNvGrpSpPr>
            <a:grpSpLocks/>
          </p:cNvGrpSpPr>
          <p:nvPr/>
        </p:nvGrpSpPr>
        <p:grpSpPr bwMode="auto">
          <a:xfrm>
            <a:off x="2927350" y="1908175"/>
            <a:ext cx="2708275" cy="2709863"/>
            <a:chOff x="1844" y="1202"/>
            <a:chExt cx="1706" cy="1707"/>
          </a:xfrm>
        </p:grpSpPr>
        <p:pic>
          <p:nvPicPr>
            <p:cNvPr id="8207" name="Picture 15" descr="morning_do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4" y="1202"/>
              <a:ext cx="1702" cy="1702"/>
            </a:xfrm>
            <a:prstGeom prst="rect">
              <a:avLst/>
            </a:prstGeom>
            <a:noFill/>
            <a:extLst>
              <a:ext uri="{909E8E84-426E-40DD-AFC4-6F175D3DCCD1}">
                <a14:hiddenFill xmlns:a14="http://schemas.microsoft.com/office/drawing/2010/main">
                  <a:solidFill>
                    <a:srgbClr val="FFFFFF"/>
                  </a:solidFill>
                </a14:hiddenFill>
              </a:ext>
            </a:extLst>
          </p:spPr>
        </p:pic>
        <p:sp>
          <p:nvSpPr>
            <p:cNvPr id="8199" name="Rectangle 18"/>
            <p:cNvSpPr>
              <a:spLocks noChangeArrowheads="1"/>
            </p:cNvSpPr>
            <p:nvPr/>
          </p:nvSpPr>
          <p:spPr bwMode="auto">
            <a:xfrm>
              <a:off x="1845" y="1204"/>
              <a:ext cx="1705" cy="170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pic>
        <p:nvPicPr>
          <p:cNvPr id="8215"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239713" y="56292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25" fill="hold"/>
                                        <p:tgtEl>
                                          <p:spTgt spid="82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3333" showWhenStopped="0">
                <p:cTn id="7" fill="hold" display="0">
                  <p:stCondLst>
                    <p:cond delay="indefinite"/>
                  </p:stCondLst>
                  <p:endCondLst>
                    <p:cond evt="onStopAudio" delay="0">
                      <p:tgtEl>
                        <p:sldTgt/>
                      </p:tgtEl>
                    </p:cond>
                  </p:endCondLst>
                </p:cTn>
                <p:tgtEl>
                  <p:spTgt spid="82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5" name="Picture 19" descr="roadrunner_cartoon_3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02363" y="2797175"/>
            <a:ext cx="1971675" cy="1971675"/>
          </a:xfrm>
          <a:prstGeom prst="rect">
            <a:avLst/>
          </a:prstGeom>
          <a:noFill/>
          <a:extLst>
            <a:ext uri="{909E8E84-426E-40DD-AFC4-6F175D3DCCD1}">
              <a14:hiddenFill xmlns:a14="http://schemas.microsoft.com/office/drawing/2010/main">
                <a:solidFill>
                  <a:srgbClr val="FFFFFF"/>
                </a:solidFill>
              </a14:hiddenFill>
            </a:ext>
          </a:extLst>
        </p:spPr>
      </p:pic>
      <p:pic>
        <p:nvPicPr>
          <p:cNvPr id="9234" name="Picture 18" descr="bluebird_cartoon_30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5350" y="2787650"/>
            <a:ext cx="1981200" cy="1981200"/>
          </a:xfrm>
          <a:prstGeom prst="rect">
            <a:avLst/>
          </a:prstGeom>
          <a:noFill/>
          <a:extLst>
            <a:ext uri="{909E8E84-426E-40DD-AFC4-6F175D3DCCD1}">
              <a14:hiddenFill xmlns:a14="http://schemas.microsoft.com/office/drawing/2010/main">
                <a:solidFill>
                  <a:srgbClr val="FFFFFF"/>
                </a:solidFill>
              </a14:hiddenFill>
            </a:ext>
          </a:extLst>
        </p:spPr>
      </p:pic>
      <p:sp>
        <p:nvSpPr>
          <p:cNvPr id="9218" name="Rectangle 24"/>
          <p:cNvSpPr>
            <a:spLocks noChangeArrowheads="1"/>
          </p:cNvSpPr>
          <p:nvPr/>
        </p:nvSpPr>
        <p:spPr bwMode="auto">
          <a:xfrm>
            <a:off x="901700"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nvGrpSpPr>
          <p:cNvPr id="9237" name="Group 21"/>
          <p:cNvGrpSpPr>
            <a:grpSpLocks/>
          </p:cNvGrpSpPr>
          <p:nvPr/>
        </p:nvGrpSpPr>
        <p:grpSpPr bwMode="auto">
          <a:xfrm>
            <a:off x="3541713" y="2787650"/>
            <a:ext cx="1989137" cy="1984375"/>
            <a:chOff x="2231" y="1756"/>
            <a:chExt cx="1253" cy="1250"/>
          </a:xfrm>
        </p:grpSpPr>
        <p:pic>
          <p:nvPicPr>
            <p:cNvPr id="9236" name="Picture 20" descr="morning_dov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1" y="1759"/>
              <a:ext cx="1246" cy="1246"/>
            </a:xfrm>
            <a:prstGeom prst="rect">
              <a:avLst/>
            </a:prstGeom>
            <a:noFill/>
            <a:extLst>
              <a:ext uri="{909E8E84-426E-40DD-AFC4-6F175D3DCCD1}">
                <a14:hiddenFill xmlns:a14="http://schemas.microsoft.com/office/drawing/2010/main">
                  <a:solidFill>
                    <a:srgbClr val="FFFFFF"/>
                  </a:solidFill>
                </a14:hiddenFill>
              </a:ext>
            </a:extLst>
          </p:spPr>
        </p:pic>
        <p:sp>
          <p:nvSpPr>
            <p:cNvPr id="9230" name="Rectangle 2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grpSp>
      <p:sp>
        <p:nvSpPr>
          <p:cNvPr id="9220" name="Rectangle 30"/>
          <p:cNvSpPr>
            <a:spLocks noChangeArrowheads="1"/>
          </p:cNvSpPr>
          <p:nvPr/>
        </p:nvSpPr>
        <p:spPr bwMode="auto">
          <a:xfrm>
            <a:off x="6192838" y="2787650"/>
            <a:ext cx="1984375" cy="19843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US" altLang="en-US"/>
          </a:p>
        </p:txBody>
      </p:sp>
      <p:sp>
        <p:nvSpPr>
          <p:cNvPr id="9221" name="Rectangle 2"/>
          <p:cNvSpPr>
            <a:spLocks noGrp="1" noChangeArrowheads="1"/>
          </p:cNvSpPr>
          <p:nvPr>
            <p:ph type="title"/>
          </p:nvPr>
        </p:nvSpPr>
        <p:spPr/>
        <p:txBody>
          <a:bodyPr/>
          <a:lstStyle/>
          <a:p>
            <a:pPr eaLnBrk="1" hangingPunct="1"/>
            <a:r>
              <a:rPr lang="en-US" altLang="en-US" smtClean="0"/>
              <a:t>Example Quiz:</a:t>
            </a:r>
          </a:p>
        </p:txBody>
      </p:sp>
      <p:sp>
        <p:nvSpPr>
          <p:cNvPr id="9223" name="Text Box 10"/>
          <p:cNvSpPr txBox="1">
            <a:spLocks noChangeArrowheads="1"/>
          </p:cNvSpPr>
          <p:nvPr/>
        </p:nvSpPr>
        <p:spPr bwMode="auto">
          <a:xfrm>
            <a:off x="2590800" y="1343025"/>
            <a:ext cx="411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sz="2400" b="0"/>
              <a:t>Which Bird Do you Hear? </a:t>
            </a:r>
          </a:p>
        </p:txBody>
      </p:sp>
      <p:sp>
        <p:nvSpPr>
          <p:cNvPr id="9224" name="Text Box 11"/>
          <p:cNvSpPr txBox="1">
            <a:spLocks noChangeArrowheads="1"/>
          </p:cNvSpPr>
          <p:nvPr/>
        </p:nvSpPr>
        <p:spPr bwMode="auto">
          <a:xfrm>
            <a:off x="914400" y="20955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A. Tweety</a:t>
            </a:r>
          </a:p>
        </p:txBody>
      </p:sp>
      <p:sp>
        <p:nvSpPr>
          <p:cNvPr id="9225" name="Text Box 12"/>
          <p:cNvSpPr txBox="1">
            <a:spLocks noChangeArrowheads="1"/>
          </p:cNvSpPr>
          <p:nvPr/>
        </p:nvSpPr>
        <p:spPr bwMode="auto">
          <a:xfrm>
            <a:off x="3657600" y="2095500"/>
            <a:ext cx="191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B. Morning Dove</a:t>
            </a:r>
          </a:p>
        </p:txBody>
      </p:sp>
      <p:sp>
        <p:nvSpPr>
          <p:cNvPr id="9227" name="Text Box 15"/>
          <p:cNvSpPr txBox="1">
            <a:spLocks noChangeArrowheads="1"/>
          </p:cNvSpPr>
          <p:nvPr/>
        </p:nvSpPr>
        <p:spPr bwMode="auto">
          <a:xfrm>
            <a:off x="6296025" y="2095500"/>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spcBef>
                <a:spcPct val="50000"/>
              </a:spcBef>
            </a:pPr>
            <a:r>
              <a:rPr lang="en-US" altLang="en-US" b="0"/>
              <a:t>C. Roadrunner</a:t>
            </a:r>
          </a:p>
        </p:txBody>
      </p:sp>
      <p:pic>
        <p:nvPicPr>
          <p:cNvPr id="9238" name="CR_MODO_1_031702.mp3">
            <a:hlinkClick r:id="" action="ppaction://media"/>
          </p:cNvPr>
          <p:cNvPicPr>
            <a:picLocks noChangeAspect="1" noChangeArrowheads="1"/>
          </p:cNvPicPr>
          <p:nvPr>
            <a:audioFile r:link="rId2"/>
            <p:extLst>
              <p:ext uri="{DAA4B4D4-6D71-4841-9C94-3DE7FCFB9230}">
                <p14:media xmlns:p14="http://schemas.microsoft.com/office/powerpoint/2010/main" r:link="rId1"/>
              </p:ext>
            </p:extLst>
          </p:nvPr>
        </p:nvPicPr>
        <p:blipFill>
          <a:blip r:embed="rId8">
            <a:extLst>
              <a:ext uri="{28A0092B-C50C-407E-A947-70E740481C1C}">
                <a14:useLocalDpi xmlns:a14="http://schemas.microsoft.com/office/drawing/2010/main" val="0"/>
              </a:ext>
            </a:extLst>
          </a:blip>
          <a:srcRect/>
          <a:stretch>
            <a:fillRect/>
          </a:stretch>
        </p:blipFill>
        <p:spPr bwMode="auto">
          <a:xfrm>
            <a:off x="239713" y="562927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25" fill="hold"/>
                                        <p:tgtEl>
                                          <p:spTgt spid="92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923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en00389_"/>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759075" y="1985963"/>
            <a:ext cx="3200400" cy="2241550"/>
          </a:xfrm>
          <a:noFill/>
        </p:spPr>
      </p:pic>
      <p:sp>
        <p:nvSpPr>
          <p:cNvPr id="10243" name="TextBox 5"/>
          <p:cNvSpPr txBox="1">
            <a:spLocks noChangeArrowheads="1"/>
          </p:cNvSpPr>
          <p:nvPr/>
        </p:nvSpPr>
        <p:spPr bwMode="auto">
          <a:xfrm>
            <a:off x="749300" y="517525"/>
            <a:ext cx="7204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ltLang="en-US" sz="2800"/>
              <a:t>We will learn all 10 birds and their songs </a:t>
            </a:r>
          </a:p>
          <a:p>
            <a:pPr algn="ctr" eaLnBrk="1" hangingPunct="1"/>
            <a:r>
              <a:rPr lang="en-US" altLang="en-US" sz="2800"/>
              <a:t>then have the quiz.</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1368</TotalTime>
  <Words>713</Words>
  <Application>Microsoft Office PowerPoint</Application>
  <PresentationFormat>On-screen Show (4:3)</PresentationFormat>
  <Paragraphs>171</Paragraphs>
  <Slides>36</Slides>
  <Notes>36</Notes>
  <HiddenSlides>0</HiddenSlides>
  <MMClips>22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 Unicode MS</vt:lpstr>
      <vt:lpstr>Arial</vt:lpstr>
      <vt:lpstr>Calibri</vt:lpstr>
      <vt:lpstr>Verdana</vt:lpstr>
      <vt:lpstr>Default Design</vt:lpstr>
      <vt:lpstr>PowerPoint Presentation</vt:lpstr>
      <vt:lpstr>PowerPoint Presentation</vt:lpstr>
      <vt:lpstr>PowerPoint Presentation</vt:lpstr>
      <vt:lpstr>PowerPoint Presentation</vt:lpstr>
      <vt:lpstr>PowerPoint Presentation</vt:lpstr>
      <vt:lpstr>Learning Bird Sounds</vt:lpstr>
      <vt:lpstr>Example: Mourning Dove</vt:lpstr>
      <vt:lpstr>Example Quiz:</vt:lpstr>
      <vt:lpstr>PowerPoint Presentation</vt:lpstr>
      <vt:lpstr>American Robin</vt:lpstr>
      <vt:lpstr>Mourning Dove</vt:lpstr>
      <vt:lpstr>Broad-tailed Hummingbird</vt:lpstr>
      <vt:lpstr>Dark-eyed Junco</vt:lpstr>
      <vt:lpstr>Hairy Woodpecker</vt:lpstr>
      <vt:lpstr>House Finch</vt:lpstr>
      <vt:lpstr>Mountain Chickadee</vt:lpstr>
      <vt:lpstr>Pygmy Nuthatch</vt:lpstr>
      <vt:lpstr>Steller's Jay</vt:lpstr>
      <vt:lpstr>Western Bluebird</vt:lpstr>
      <vt:lpstr>Ready for the Quiz?</vt:lpstr>
      <vt:lpstr>Bird Song 1</vt:lpstr>
      <vt:lpstr>Bird Song 2</vt:lpstr>
      <vt:lpstr>Bird Song 3</vt:lpstr>
      <vt:lpstr>Bird Song 4</vt:lpstr>
      <vt:lpstr>Bird Song 5</vt:lpstr>
      <vt:lpstr>Bird Song 6</vt:lpstr>
      <vt:lpstr>Bird Song 7</vt:lpstr>
      <vt:lpstr>Bird Song 8</vt:lpstr>
      <vt:lpstr>Bird Song 9</vt:lpstr>
      <vt:lpstr>Bird Song 10</vt:lpstr>
      <vt:lpstr> Correct Your Quiz </vt:lpstr>
      <vt:lpstr>Try Listening Outside</vt:lpstr>
      <vt:lpstr>Learn More</vt:lpstr>
      <vt:lpstr>PowerPoint Presentation</vt:lpstr>
      <vt:lpstr>PowerPoint Presentation</vt:lpstr>
      <vt:lpstr>PowerPoint Presentation</vt:lpstr>
    </vt:vector>
  </TitlesOfParts>
  <Company>National Audubon Society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Wise, Cathy</cp:lastModifiedBy>
  <cp:revision>109</cp:revision>
  <dcterms:created xsi:type="dcterms:W3CDTF">2007-11-16T20:35:48Z</dcterms:created>
  <dcterms:modified xsi:type="dcterms:W3CDTF">2016-05-02T20:35:31Z</dcterms:modified>
</cp:coreProperties>
</file>